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D2483-3809-D428-B0A9-7FF4AC8DBAD6}" v="37" dt="2024-07-25T13:23:25.325"/>
    <p1510:client id="{EB408DA9-8B30-42B7-2499-95D307D8FCBB}" v="11" dt="2024-07-25T13:28:53.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arry (Staff)" userId="S::absc12@bangor.ac.uk::843a2ab9-051e-46ab-86c0-7492c6a41480" providerId="AD" clId="Web-{EB408DA9-8B30-42B7-2499-95D307D8FCBB}"/>
    <pc:docChg chg="modSld">
      <pc:chgData name="Rachel Parry (Staff)" userId="S::absc12@bangor.ac.uk::843a2ab9-051e-46ab-86c0-7492c6a41480" providerId="AD" clId="Web-{EB408DA9-8B30-42B7-2499-95D307D8FCBB}" dt="2024-07-25T13:28:33.145" v="9" actId="14100"/>
      <pc:docMkLst>
        <pc:docMk/>
      </pc:docMkLst>
      <pc:sldChg chg="modSp">
        <pc:chgData name="Rachel Parry (Staff)" userId="S::absc12@bangor.ac.uk::843a2ab9-051e-46ab-86c0-7492c6a41480" providerId="AD" clId="Web-{EB408DA9-8B30-42B7-2499-95D307D8FCBB}" dt="2024-07-25T13:28:33.145" v="9" actId="14100"/>
        <pc:sldMkLst>
          <pc:docMk/>
          <pc:sldMk cId="0" sldId="256"/>
        </pc:sldMkLst>
        <pc:spChg chg="mod ord">
          <ac:chgData name="Rachel Parry (Staff)" userId="S::absc12@bangor.ac.uk::843a2ab9-051e-46ab-86c0-7492c6a41480" providerId="AD" clId="Web-{EB408DA9-8B30-42B7-2499-95D307D8FCBB}" dt="2024-07-25T13:28:33.145" v="9" actId="14100"/>
          <ac:spMkLst>
            <pc:docMk/>
            <pc:sldMk cId="0" sldId="256"/>
            <ac:spMk id="88" creationId="{00000000-0000-0000-0000-000000000000}"/>
          </ac:spMkLst>
        </pc:spChg>
      </pc:sldChg>
    </pc:docChg>
  </pc:docChgLst>
  <pc:docChgLst>
    <pc:chgData name="Rachel Parry (Staff)" userId="S::absc12@bangor.ac.uk::843a2ab9-051e-46ab-86c0-7492c6a41480" providerId="AD" clId="Web-{48078EAC-305A-0747-DBED-B6438BD636FB}"/>
    <pc:docChg chg="modSld">
      <pc:chgData name="Rachel Parry (Staff)" userId="S::absc12@bangor.ac.uk::843a2ab9-051e-46ab-86c0-7492c6a41480" providerId="AD" clId="Web-{48078EAC-305A-0747-DBED-B6438BD636FB}" dt="2023-09-12T13:02:36.169" v="2" actId="14100"/>
      <pc:docMkLst>
        <pc:docMk/>
      </pc:docMkLst>
      <pc:sldChg chg="modSp">
        <pc:chgData name="Rachel Parry (Staff)" userId="S::absc12@bangor.ac.uk::843a2ab9-051e-46ab-86c0-7492c6a41480" providerId="AD" clId="Web-{48078EAC-305A-0747-DBED-B6438BD636FB}" dt="2023-09-12T13:02:36.169" v="2" actId="14100"/>
        <pc:sldMkLst>
          <pc:docMk/>
          <pc:sldMk cId="1781944238" sldId="277"/>
        </pc:sldMkLst>
        <pc:spChg chg="mod">
          <ac:chgData name="Rachel Parry (Staff)" userId="S::absc12@bangor.ac.uk::843a2ab9-051e-46ab-86c0-7492c6a41480" providerId="AD" clId="Web-{48078EAC-305A-0747-DBED-B6438BD636FB}" dt="2023-09-12T13:02:36.169" v="2" actId="14100"/>
          <ac:spMkLst>
            <pc:docMk/>
            <pc:sldMk cId="1781944238" sldId="277"/>
            <ac:spMk id="3" creationId="{523F6DE9-A474-C7BD-8035-725B0C887424}"/>
          </ac:spMkLst>
        </pc:spChg>
      </pc:sldChg>
    </pc:docChg>
  </pc:docChgLst>
  <pc:docChgLst>
    <pc:chgData name="Rachel Parry (Staff)" userId="S::absc12@bangor.ac.uk::843a2ab9-051e-46ab-86c0-7492c6a41480" providerId="AD" clId="Web-{009D2483-3809-D428-B0A9-7FF4AC8DBAD6}"/>
    <pc:docChg chg="modSld">
      <pc:chgData name="Rachel Parry (Staff)" userId="S::absc12@bangor.ac.uk::843a2ab9-051e-46ab-86c0-7492c6a41480" providerId="AD" clId="Web-{009D2483-3809-D428-B0A9-7FF4AC8DBAD6}" dt="2024-07-25T13:23:25.325" v="34" actId="1076"/>
      <pc:docMkLst>
        <pc:docMk/>
      </pc:docMkLst>
      <pc:sldChg chg="addSp delSp modSp">
        <pc:chgData name="Rachel Parry (Staff)" userId="S::absc12@bangor.ac.uk::843a2ab9-051e-46ab-86c0-7492c6a41480" providerId="AD" clId="Web-{009D2483-3809-D428-B0A9-7FF4AC8DBAD6}" dt="2024-07-25T13:20:41.977" v="5" actId="20577"/>
        <pc:sldMkLst>
          <pc:docMk/>
          <pc:sldMk cId="0" sldId="256"/>
        </pc:sldMkLst>
        <pc:spChg chg="add del mod">
          <ac:chgData name="Rachel Parry (Staff)" userId="S::absc12@bangor.ac.uk::843a2ab9-051e-46ab-86c0-7492c6a41480" providerId="AD" clId="Web-{009D2483-3809-D428-B0A9-7FF4AC8DBAD6}" dt="2024-07-25T13:20:41.977" v="5" actId="20577"/>
          <ac:spMkLst>
            <pc:docMk/>
            <pc:sldMk cId="0" sldId="256"/>
            <ac:spMk id="88" creationId="{00000000-0000-0000-0000-000000000000}"/>
          </ac:spMkLst>
        </pc:spChg>
      </pc:sldChg>
      <pc:sldChg chg="addSp modSp">
        <pc:chgData name="Rachel Parry (Staff)" userId="S::absc12@bangor.ac.uk::843a2ab9-051e-46ab-86c0-7492c6a41480" providerId="AD" clId="Web-{009D2483-3809-D428-B0A9-7FF4AC8DBAD6}" dt="2024-07-25T13:23:25.325" v="34" actId="1076"/>
        <pc:sldMkLst>
          <pc:docMk/>
          <pc:sldMk cId="1781944238" sldId="277"/>
        </pc:sldMkLst>
        <pc:spChg chg="mod">
          <ac:chgData name="Rachel Parry (Staff)" userId="S::absc12@bangor.ac.uk::843a2ab9-051e-46ab-86c0-7492c6a41480" providerId="AD" clId="Web-{009D2483-3809-D428-B0A9-7FF4AC8DBAD6}" dt="2024-07-25T13:20:59.883" v="10" actId="20577"/>
          <ac:spMkLst>
            <pc:docMk/>
            <pc:sldMk cId="1781944238" sldId="277"/>
            <ac:spMk id="2" creationId="{63E3DC3E-4E18-3437-2607-C99698DA929C}"/>
          </ac:spMkLst>
        </pc:spChg>
        <pc:spChg chg="mod">
          <ac:chgData name="Rachel Parry (Staff)" userId="S::absc12@bangor.ac.uk::843a2ab9-051e-46ab-86c0-7492c6a41480" providerId="AD" clId="Web-{009D2483-3809-D428-B0A9-7FF4AC8DBAD6}" dt="2024-07-25T13:23:20.075" v="33" actId="20577"/>
          <ac:spMkLst>
            <pc:docMk/>
            <pc:sldMk cId="1781944238" sldId="277"/>
            <ac:spMk id="3" creationId="{523F6DE9-A474-C7BD-8035-725B0C887424}"/>
          </ac:spMkLst>
        </pc:spChg>
        <pc:picChg chg="add mod">
          <ac:chgData name="Rachel Parry (Staff)" userId="S::absc12@bangor.ac.uk::843a2ab9-051e-46ab-86c0-7492c6a41480" providerId="AD" clId="Web-{009D2483-3809-D428-B0A9-7FF4AC8DBAD6}" dt="2024-07-25T13:23:25.325" v="34" actId="1076"/>
          <ac:picMkLst>
            <pc:docMk/>
            <pc:sldMk cId="1781944238" sldId="277"/>
            <ac:picMk id="4" creationId="{60E2B473-764D-D132-5A9A-D07A44427D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83"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8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59144E9-4B1C-4069-9460-C082BEE6434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1166813" y="1241425"/>
            <a:ext cx="4464050" cy="3349625"/>
          </a:xfrm>
          <a:prstGeom prst="rect">
            <a:avLst/>
          </a:prstGeom>
        </p:spPr>
      </p:sp>
      <p:sp>
        <p:nvSpPr>
          <p:cNvPr id="28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2"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A335181B-09F4-4398-B90D-9075A1719F46}" type="slidenum">
              <a:rPr lang="en-GB"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166813" y="1241425"/>
            <a:ext cx="4464050" cy="3349625"/>
          </a:xfrm>
          <a:prstGeom prst="rect">
            <a:avLst/>
          </a:prstGeom>
        </p:spPr>
      </p:sp>
      <p:sp>
        <p:nvSpPr>
          <p:cNvPr id="30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402E015-0200-426C-AB61-754CB8153736}" type="slidenum">
              <a:rPr lang="en-GB" sz="1200" b="0" strike="noStrike" spc="-1">
                <a:solidFill>
                  <a:srgbClr val="000000"/>
                </a:solidFill>
                <a:latin typeface="Calibri"/>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166813" y="1241425"/>
            <a:ext cx="4464050" cy="3349625"/>
          </a:xfrm>
          <a:prstGeom prst="rect">
            <a:avLst/>
          </a:prstGeom>
        </p:spPr>
      </p:sp>
      <p:sp>
        <p:nvSpPr>
          <p:cNvPr id="31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112897B-A100-4021-83B2-4682F551ADC6}" type="slidenum">
              <a:rPr lang="en-GB" sz="1200" b="0" strike="noStrike" spc="-1">
                <a:solidFill>
                  <a:srgbClr val="000000"/>
                </a:solidFill>
                <a:latin typeface="Calibri"/>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1166813" y="1241425"/>
            <a:ext cx="4464050" cy="3349625"/>
          </a:xfrm>
          <a:prstGeom prst="rect">
            <a:avLst/>
          </a:prstGeom>
        </p:spPr>
      </p:sp>
      <p:sp>
        <p:nvSpPr>
          <p:cNvPr id="31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5"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640C37A-38D8-4AC6-B441-2F64A9425F6F}" type="slidenum">
              <a:rPr lang="en-GB" sz="1200" b="0" strike="noStrike" spc="-1">
                <a:solidFill>
                  <a:srgbClr val="000000"/>
                </a:solidFill>
                <a:latin typeface="Calibri"/>
                <a:ea typeface="+mn-ea"/>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1166813" y="1241425"/>
            <a:ext cx="4464050" cy="3349625"/>
          </a:xfrm>
          <a:prstGeom prst="rect">
            <a:avLst/>
          </a:prstGeom>
        </p:spPr>
      </p:sp>
      <p:sp>
        <p:nvSpPr>
          <p:cNvPr id="31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1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111DB00A-124D-4E54-93EF-99C8C49244E7}" type="slidenum">
              <a:rPr lang="en-GB" sz="1200" b="0" strike="noStrike" spc="-1">
                <a:solidFill>
                  <a:srgbClr val="000000"/>
                </a:solidFill>
                <a:latin typeface="Calibri"/>
                <a:ea typeface="+mn-ea"/>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1166813" y="1241425"/>
            <a:ext cx="4464050" cy="3349625"/>
          </a:xfrm>
          <a:prstGeom prst="rect">
            <a:avLst/>
          </a:prstGeom>
        </p:spPr>
      </p:sp>
      <p:sp>
        <p:nvSpPr>
          <p:cNvPr id="32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607F12C8-2003-40AB-AC13-609F6F15B143}" type="slidenum">
              <a:rPr lang="en-GB" sz="1200" b="0" strike="noStrike" spc="-1">
                <a:solidFill>
                  <a:srgbClr val="000000"/>
                </a:solidFill>
                <a:latin typeface="Calibri"/>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166813" y="1241425"/>
            <a:ext cx="4464050" cy="3349625"/>
          </a:xfrm>
          <a:prstGeom prst="rect">
            <a:avLst/>
          </a:prstGeom>
        </p:spPr>
      </p:sp>
      <p:sp>
        <p:nvSpPr>
          <p:cNvPr id="32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5A0F478-2397-4BA2-B7AE-9D9D2BDEF279}" type="slidenum">
              <a:rPr lang="en-GB" sz="1200" b="0" strike="noStrike" spc="-1">
                <a:solidFill>
                  <a:srgbClr val="000000"/>
                </a:solidFill>
                <a:latin typeface="Calibri"/>
                <a:ea typeface="+mn-ea"/>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1166813" y="1241425"/>
            <a:ext cx="4464050" cy="3349625"/>
          </a:xfrm>
          <a:prstGeom prst="rect">
            <a:avLst/>
          </a:prstGeom>
        </p:spPr>
      </p:sp>
      <p:sp>
        <p:nvSpPr>
          <p:cNvPr id="32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2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7EF0E1F-676D-4D1C-B820-7EC2E21703B7}" type="slidenum">
              <a:rPr lang="en-GB" sz="1200" b="0" strike="noStrike" spc="-1">
                <a:solidFill>
                  <a:srgbClr val="000000"/>
                </a:solidFill>
                <a:latin typeface="Calibri"/>
                <a:ea typeface="+mn-ea"/>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1166813" y="1241425"/>
            <a:ext cx="4464050" cy="3349625"/>
          </a:xfrm>
          <a:prstGeom prst="rect">
            <a:avLst/>
          </a:prstGeom>
        </p:spPr>
      </p:sp>
      <p:sp>
        <p:nvSpPr>
          <p:cNvPr id="32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C4D4298-7408-4225-9C45-2C86F88A1C5B}" type="slidenum">
              <a:rPr lang="en-GB" sz="1200" b="0" strike="noStrike" spc="-1">
                <a:solidFill>
                  <a:srgbClr val="000000"/>
                </a:solidFill>
                <a:latin typeface="Calibri"/>
                <a:ea typeface="+mn-ea"/>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1166813" y="1241425"/>
            <a:ext cx="4464050" cy="3349625"/>
          </a:xfrm>
          <a:prstGeom prst="rect">
            <a:avLst/>
          </a:prstGeom>
        </p:spPr>
      </p:sp>
      <p:sp>
        <p:nvSpPr>
          <p:cNvPr id="33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8C0137A9-0A3A-43BE-8556-8E1011EFB9BD}" type="slidenum">
              <a:rPr lang="en-GB" sz="1200" b="0" strike="noStrike" spc="-1">
                <a:solidFill>
                  <a:srgbClr val="000000"/>
                </a:solidFill>
                <a:latin typeface="Calibri"/>
                <a:ea typeface="+mn-ea"/>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noRot="1" noChangeAspect="1"/>
          </p:cNvSpPr>
          <p:nvPr>
            <p:ph type="sldImg"/>
          </p:nvPr>
        </p:nvSpPr>
        <p:spPr>
          <a:xfrm>
            <a:off x="1166813" y="1241425"/>
            <a:ext cx="4464050" cy="3349625"/>
          </a:xfrm>
          <a:prstGeom prst="rect">
            <a:avLst/>
          </a:prstGeom>
        </p:spPr>
      </p:sp>
      <p:sp>
        <p:nvSpPr>
          <p:cNvPr id="33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E7C8BE8-D113-4FCD-AEE9-FC18A8173C18}" type="slidenum">
              <a:rPr lang="en-GB" sz="1200" b="0" strike="noStrike" spc="-1">
                <a:solidFill>
                  <a:srgbClr val="000000"/>
                </a:solidFill>
                <a:latin typeface="Calibri"/>
                <a:ea typeface="+mn-ea"/>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1166813" y="1241425"/>
            <a:ext cx="4464050" cy="3349625"/>
          </a:xfrm>
          <a:prstGeom prst="rect">
            <a:avLst/>
          </a:prstGeom>
        </p:spPr>
      </p:sp>
      <p:sp>
        <p:nvSpPr>
          <p:cNvPr id="284"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5" name="TextShape 3"/>
          <p:cNvSpPr txBox="1"/>
          <p:nvPr/>
        </p:nvSpPr>
        <p:spPr>
          <a:xfrm>
            <a:off x="3850560" y="9428760"/>
            <a:ext cx="2945160" cy="497520"/>
          </a:xfrm>
          <a:prstGeom prst="rect">
            <a:avLst/>
          </a:prstGeom>
          <a:noFill/>
          <a:ln>
            <a:noFill/>
          </a:ln>
        </p:spPr>
        <p:txBody>
          <a:bodyPr anchor="b">
            <a:noAutofit/>
          </a:bodyPr>
          <a:lstStyle/>
          <a:p>
            <a:pPr algn="r">
              <a:lnSpc>
                <a:spcPct val="100000"/>
              </a:lnSpc>
            </a:pPr>
            <a:fld id="{697AF68A-0FF4-45F1-8EE6-72EF5B84A570}" type="slidenum">
              <a:rPr lang="en-GB"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PlaceHolder 1"/>
          <p:cNvSpPr>
            <a:spLocks noGrp="1" noRot="1" noChangeAspect="1"/>
          </p:cNvSpPr>
          <p:nvPr>
            <p:ph type="sldImg"/>
          </p:nvPr>
        </p:nvSpPr>
        <p:spPr>
          <a:xfrm>
            <a:off x="1166813" y="1241425"/>
            <a:ext cx="4464050" cy="3349625"/>
          </a:xfrm>
          <a:prstGeom prst="rect">
            <a:avLst/>
          </a:prstGeom>
        </p:spPr>
      </p:sp>
      <p:sp>
        <p:nvSpPr>
          <p:cNvPr id="338"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39"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EFDDC498-BC7A-4DAE-98C7-DC2A91B57F6F}" type="slidenum">
              <a:rPr lang="en-GB" sz="1200" b="0" strike="noStrike" spc="-1">
                <a:solidFill>
                  <a:srgbClr val="000000"/>
                </a:solidFill>
                <a:latin typeface="Calibri"/>
                <a:ea typeface="+mn-ea"/>
              </a:rPr>
              <a:t>20</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noRot="1" noChangeAspect="1"/>
          </p:cNvSpPr>
          <p:nvPr>
            <p:ph type="sldImg"/>
          </p:nvPr>
        </p:nvSpPr>
        <p:spPr>
          <a:xfrm>
            <a:off x="1166813" y="1241425"/>
            <a:ext cx="4464050" cy="3349625"/>
          </a:xfrm>
          <a:prstGeom prst="rect">
            <a:avLst/>
          </a:prstGeom>
        </p:spPr>
      </p:sp>
      <p:sp>
        <p:nvSpPr>
          <p:cNvPr id="341"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42"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A8A97711-25FC-425B-B55C-A37924F8EA2F}" type="slidenum">
              <a:rPr lang="en-GB" sz="1200" b="0" strike="noStrike" spc="-1">
                <a:solidFill>
                  <a:srgbClr val="000000"/>
                </a:solidFill>
                <a:latin typeface="Calibri"/>
                <a:ea typeface="+mn-ea"/>
              </a:rPr>
              <a:t>21</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1166813" y="1241425"/>
            <a:ext cx="4464050" cy="3349625"/>
          </a:xfrm>
          <a:prstGeom prst="rect">
            <a:avLst/>
          </a:prstGeom>
        </p:spPr>
      </p:sp>
      <p:sp>
        <p:nvSpPr>
          <p:cNvPr id="287"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88"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0F73E14E-7DCE-4A65-A68D-CA08AAF7D673}" type="slidenum">
              <a:rPr lang="en-GB" sz="1200" b="0" strike="noStrike" spc="-1">
                <a:solidFill>
                  <a:srgbClr val="000000"/>
                </a:solidFill>
                <a:latin typeface="Calibri"/>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1166813" y="1241425"/>
            <a:ext cx="4464050" cy="3349625"/>
          </a:xfrm>
          <a:prstGeom prst="rect">
            <a:avLst/>
          </a:prstGeom>
        </p:spPr>
      </p:sp>
      <p:sp>
        <p:nvSpPr>
          <p:cNvPr id="290"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1"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B357A06E-8D5C-4CD0-9FB0-4CA30FC08557}" type="slidenum">
              <a:rPr lang="en-GB" sz="1200" b="0" strike="noStrike" spc="-1">
                <a:solidFill>
                  <a:srgbClr val="000000"/>
                </a:solidFill>
                <a:latin typeface="Calibri"/>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1166813" y="1241425"/>
            <a:ext cx="4464050" cy="3349625"/>
          </a:xfrm>
          <a:prstGeom prst="rect">
            <a:avLst/>
          </a:prstGeom>
        </p:spPr>
      </p:sp>
      <p:sp>
        <p:nvSpPr>
          <p:cNvPr id="293"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4"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79AD15CA-44D5-43A8-BB7B-BF7E05DB6480}" type="slidenum">
              <a:rPr lang="en-GB" sz="1200" b="0" strike="noStrike" spc="-1">
                <a:solidFill>
                  <a:srgbClr val="000000"/>
                </a:solidFill>
                <a:latin typeface="Calibri"/>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1166813" y="1241425"/>
            <a:ext cx="4464050" cy="3349625"/>
          </a:xfrm>
          <a:prstGeom prst="rect">
            <a:avLst/>
          </a:prstGeom>
        </p:spPr>
      </p:sp>
      <p:sp>
        <p:nvSpPr>
          <p:cNvPr id="296"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297"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4D977F3C-7601-47DD-857F-CE54587E20B9}" type="slidenum">
              <a:rPr lang="en-GB" sz="1200" b="0" strike="noStrike" spc="-1">
                <a:solidFill>
                  <a:srgbClr val="000000"/>
                </a:solidFill>
                <a:latin typeface="Calibri"/>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1166813" y="1241425"/>
            <a:ext cx="4464050" cy="3349625"/>
          </a:xfrm>
          <a:prstGeom prst="rect">
            <a:avLst/>
          </a:prstGeom>
        </p:spPr>
      </p:sp>
      <p:sp>
        <p:nvSpPr>
          <p:cNvPr id="299"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0"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2022BA1E-D788-4F30-9423-A03D4001C6C6}" type="slidenum">
              <a:rPr lang="en-GB" sz="1200" b="0" strike="noStrike" spc="-1">
                <a:solidFill>
                  <a:srgbClr val="000000"/>
                </a:solidFill>
                <a:latin typeface="Calibri"/>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1166813" y="1241425"/>
            <a:ext cx="4464050" cy="3349625"/>
          </a:xfrm>
          <a:prstGeom prst="rect">
            <a:avLst/>
          </a:prstGeom>
        </p:spPr>
      </p:sp>
      <p:sp>
        <p:nvSpPr>
          <p:cNvPr id="302"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3"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F1C73A45-EC25-4D06-8BF0-8133372AE87B}" type="slidenum">
              <a:rPr lang="en-GB" sz="1200" b="0" strike="noStrike" spc="-1">
                <a:solidFill>
                  <a:srgbClr val="000000"/>
                </a:solidFill>
                <a:latin typeface="Calibri"/>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1166813" y="1241425"/>
            <a:ext cx="4464050" cy="3349625"/>
          </a:xfrm>
          <a:prstGeom prst="rect">
            <a:avLst/>
          </a:prstGeom>
        </p:spPr>
      </p:sp>
      <p:sp>
        <p:nvSpPr>
          <p:cNvPr id="305" name="PlaceHolder 2"/>
          <p:cNvSpPr>
            <a:spLocks noGrp="1"/>
          </p:cNvSpPr>
          <p:nvPr>
            <p:ph type="body"/>
          </p:nvPr>
        </p:nvSpPr>
        <p:spPr>
          <a:xfrm>
            <a:off x="679680" y="4777200"/>
            <a:ext cx="5437800" cy="3908160"/>
          </a:xfrm>
          <a:prstGeom prst="rect">
            <a:avLst/>
          </a:prstGeom>
        </p:spPr>
        <p:txBody>
          <a:bodyPr>
            <a:noAutofit/>
          </a:bodyPr>
          <a:lstStyle/>
          <a:p>
            <a:endParaRPr lang="en-US" sz="2000" b="0" strike="noStrike" spc="-1">
              <a:latin typeface="Arial"/>
            </a:endParaRPr>
          </a:p>
        </p:txBody>
      </p:sp>
      <p:sp>
        <p:nvSpPr>
          <p:cNvPr id="306" name="TextShape 3"/>
          <p:cNvSpPr txBox="1"/>
          <p:nvPr/>
        </p:nvSpPr>
        <p:spPr>
          <a:xfrm>
            <a:off x="3850560" y="9428760"/>
            <a:ext cx="2945160" cy="497520"/>
          </a:xfrm>
          <a:prstGeom prst="rect">
            <a:avLst/>
          </a:prstGeom>
          <a:noFill/>
          <a:ln>
            <a:noFill/>
          </a:ln>
        </p:spPr>
        <p:txBody>
          <a:bodyPr anchor="b">
            <a:noAutofit/>
          </a:bodyPr>
          <a:lstStyle/>
          <a:p>
            <a:pPr algn="r">
              <a:lnSpc>
                <a:spcPct val="100000"/>
              </a:lnSpc>
              <a:tabLst>
                <a:tab pos="0" algn="l"/>
              </a:tabLst>
            </a:pPr>
            <a:fld id="{DDF75101-8AB6-4654-B839-BE354B2C2898}" type="slidenum">
              <a:rPr lang="en-GB" sz="1200" b="0" strike="noStrike" spc="-1">
                <a:solidFill>
                  <a:srgbClr val="000000"/>
                </a:solidFill>
                <a:latin typeface="Calibri"/>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noAutofit/>
          </a:bodyPr>
          <a:lstStyle/>
          <a:p>
            <a:pPr>
              <a:lnSpc>
                <a:spcPct val="100000"/>
              </a:lnSpc>
            </a:pPr>
            <a:fld id="{538A3299-BBB6-4EC7-BA30-3DAFFE60B079}" type="datetime">
              <a:rPr lang="en-GB" sz="1200" b="0" strike="noStrike" spc="-1">
                <a:solidFill>
                  <a:srgbClr val="8B8B8B"/>
                </a:solidFill>
                <a:latin typeface="Calibri"/>
              </a:rPr>
              <a:t>25/07/2024</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9BC83527-9552-4264-B66E-EDEFDC4D21AA}" type="slidenum">
              <a:rPr lang="en-GB"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lstStyle/>
          <a:p>
            <a:pPr marL="432000" indent="-324000">
              <a:lnSpc>
                <a:spcPct val="90000"/>
              </a:lnSpc>
              <a:spcBef>
                <a:spcPts val="1001"/>
              </a:spcBef>
              <a:buClr>
                <a:srgbClr val="000000"/>
              </a:buClr>
              <a:buSzPct val="45000"/>
              <a:buFont typeface="Wingdings" charset="2"/>
              <a:buChar char=""/>
            </a:pPr>
            <a:r>
              <a:rPr lang="en-US" sz="2800" b="0" strike="noStrike" spc="-1">
                <a:solidFill>
                  <a:srgbClr val="000000"/>
                </a:solidFill>
                <a:latin typeface="Calibri"/>
              </a:rPr>
              <a:t>Click to edit Master text styles</a:t>
            </a:r>
          </a:p>
          <a:p>
            <a:pPr marL="864000" lvl="1" indent="-324000">
              <a:lnSpc>
                <a:spcPct val="90000"/>
              </a:lnSpc>
              <a:spcBef>
                <a:spcPts val="499"/>
              </a:spcBef>
              <a:buClr>
                <a:srgbClr val="000000"/>
              </a:buClr>
              <a:buSzPct val="75000"/>
              <a:buFont typeface="Symbol" charset="2"/>
              <a:buChar char=""/>
            </a:pPr>
            <a:r>
              <a:rPr lang="en-US" sz="2400" b="0" strike="noStrike" spc="-1">
                <a:solidFill>
                  <a:srgbClr val="000000"/>
                </a:solidFill>
                <a:latin typeface="Calibri"/>
              </a:rPr>
              <a:t>Second level</a:t>
            </a:r>
          </a:p>
          <a:p>
            <a:pPr marL="1296000" lvl="2" indent="-288000">
              <a:lnSpc>
                <a:spcPct val="90000"/>
              </a:lnSpc>
              <a:spcBef>
                <a:spcPts val="499"/>
              </a:spcBef>
              <a:buClr>
                <a:srgbClr val="000000"/>
              </a:buClr>
              <a:buSzPct val="45000"/>
              <a:buFont typeface="Wingdings" charset="2"/>
              <a:buChar char=""/>
            </a:pPr>
            <a:r>
              <a:rPr lang="en-US" sz="2000" b="0" strike="noStrike" spc="-1">
                <a:solidFill>
                  <a:srgbClr val="000000"/>
                </a:solidFill>
                <a:latin typeface="Calibri"/>
              </a:rPr>
              <a:t>Third level</a:t>
            </a:r>
          </a:p>
          <a:p>
            <a:pPr marL="1728000" lvl="3" indent="-216000">
              <a:lnSpc>
                <a:spcPct val="90000"/>
              </a:lnSpc>
              <a:spcBef>
                <a:spcPts val="499"/>
              </a:spcBef>
              <a:buClr>
                <a:srgbClr val="000000"/>
              </a:buClr>
              <a:buSzPct val="75000"/>
              <a:buFont typeface="Symbol" charset="2"/>
              <a:buChar char=""/>
            </a:pPr>
            <a:r>
              <a:rPr lang="en-US" sz="1800" b="0" strike="noStrike" spc="-1">
                <a:solidFill>
                  <a:srgbClr val="000000"/>
                </a:solidFill>
                <a:latin typeface="Calibri"/>
              </a:rPr>
              <a:t>Fourth level</a:t>
            </a:r>
          </a:p>
          <a:p>
            <a:pPr marL="2160000" lvl="4" indent="-216000">
              <a:lnSpc>
                <a:spcPct val="90000"/>
              </a:lnSpc>
              <a:spcBef>
                <a:spcPts val="499"/>
              </a:spcBef>
              <a:buClr>
                <a:srgbClr val="000000"/>
              </a:buClr>
              <a:buSzPct val="45000"/>
              <a:buFont typeface="Wingdings" charset="2"/>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noAutofit/>
          </a:bodyPr>
          <a:lstStyle/>
          <a:p>
            <a:pPr>
              <a:lnSpc>
                <a:spcPct val="100000"/>
              </a:lnSpc>
            </a:pPr>
            <a:fld id="{B966129D-F820-4A8C-BA82-49DEA12C1826}" type="datetime">
              <a:rPr lang="en-GB" sz="1200" b="0" strike="noStrike" spc="-1">
                <a:solidFill>
                  <a:srgbClr val="8B8B8B"/>
                </a:solidFill>
                <a:latin typeface="Calibri"/>
              </a:rPr>
              <a:t>25/07/2024</a:t>
            </a:fld>
            <a:endParaRPr lang="en-US" sz="12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CCB5C45E-5F8A-4537-8ADD-29FB0CFFCA48}" type="slidenum">
              <a:rPr lang="en-GB"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1.png"/><Relationship Id="rId9"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www.bangor.ac.uk/hss/students/students.php.cy"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bangor.ac.uk/environment" TargetMode="External"/><Relationship Id="rId5" Type="http://schemas.openxmlformats.org/officeDocument/2006/relationships/hyperlink" Target="http://www.bangor.ac.uk/sustainability" TargetMode="External"/><Relationship Id="rId4" Type="http://schemas.openxmlformats.org/officeDocument/2006/relationships/image" Target="../media/image21.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6.wmf"/><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wmf"/><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s://www.undebbangor.com/cy/" TargetMode="External"/><Relationship Id="rId3" Type="http://schemas.openxmlformats.org/officeDocument/2006/relationships/image" Target="../media/image2.png"/><Relationship Id="rId7" Type="http://schemas.openxmlformats.org/officeDocument/2006/relationships/hyperlink" Target="https://www.bangor.ac.uk/hss/index.php.cy"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www.bangor.ac.uk/studentservices/index.php.cy" TargetMode="External"/><Relationship Id="rId5" Type="http://schemas.openxmlformats.org/officeDocument/2006/relationships/hyperlink" Target="https://www.bangor.ac.uk/index.php.cy" TargetMode="External"/><Relationship Id="rId4" Type="http://schemas.openxmlformats.org/officeDocument/2006/relationships/image" Target="../media/image21.png"/><Relationship Id="rId9" Type="http://schemas.openxmlformats.org/officeDocument/2006/relationships/hyperlink" Target="https://www.bangor.ac.uk/sustainability/index.php.c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forms.office.com/e/5Sx9cdkzXE"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9" name="Bangor_Logo_A1 copy.pdf" descr="Bangor_Logo_A1 copy.pdf"/>
          <p:cNvPicPr/>
          <p:nvPr/>
        </p:nvPicPr>
        <p:blipFill>
          <a:blip r:embed="rId3"/>
          <a:stretch/>
        </p:blipFill>
        <p:spPr>
          <a:xfrm>
            <a:off x="3873240" y="1447920"/>
            <a:ext cx="1384920" cy="1116720"/>
          </a:xfrm>
          <a:prstGeom prst="rect">
            <a:avLst/>
          </a:prstGeom>
          <a:ln w="12600">
            <a:noFill/>
          </a:ln>
        </p:spPr>
      </p:pic>
      <p:pic>
        <p:nvPicPr>
          <p:cNvPr id="90" name="Image" descr="Image"/>
          <p:cNvPicPr/>
          <p:nvPr/>
        </p:nvPicPr>
        <p:blipFill>
          <a:blip r:embed="rId4"/>
          <a:stretch/>
        </p:blipFill>
        <p:spPr>
          <a:xfrm>
            <a:off x="6052680" y="0"/>
            <a:ext cx="2324160" cy="6857640"/>
          </a:xfrm>
          <a:prstGeom prst="rect">
            <a:avLst/>
          </a:prstGeom>
          <a:ln w="12600">
            <a:noFill/>
          </a:ln>
        </p:spPr>
      </p:pic>
      <p:sp>
        <p:nvSpPr>
          <p:cNvPr id="88" name="TextShape 1"/>
          <p:cNvSpPr txBox="1">
            <a:spLocks noGrp="1"/>
          </p:cNvSpPr>
          <p:nvPr>
            <p:ph type="title" idx="4294967295"/>
          </p:nvPr>
        </p:nvSpPr>
        <p:spPr>
          <a:xfrm>
            <a:off x="908182" y="2821910"/>
            <a:ext cx="7010206" cy="30485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0000"/>
              </a:lnSpc>
              <a:spcBef>
                <a:spcPts val="0"/>
              </a:spcBef>
              <a:defRPr/>
            </a:pPr>
            <a:r>
              <a:rPr kumimoji="0" lang="en-GB" sz="3600" b="1" i="0" u="none" strike="noStrike" kern="1200" cap="all" spc="-1" normalizeH="0" baseline="0" noProof="0" err="1">
                <a:ln>
                  <a:noFill/>
                </a:ln>
                <a:solidFill>
                  <a:srgbClr val="5D1F77"/>
                </a:solidFill>
                <a:effectLst/>
                <a:uLnTx/>
                <a:uFillTx/>
                <a:latin typeface="Arial"/>
                <a:ea typeface="+mn-ea"/>
                <a:cs typeface="+mn-cs"/>
              </a:rPr>
              <a:t>Croeso</a:t>
            </a:r>
            <a:r>
              <a:rPr kumimoji="0" lang="en-GB" sz="3600" b="1" i="0" u="none" strike="noStrike" kern="1200" cap="all" spc="-1" normalizeH="0" baseline="0" noProof="0">
                <a:ln>
                  <a:noFill/>
                </a:ln>
                <a:solidFill>
                  <a:srgbClr val="5D1F77"/>
                </a:solidFill>
                <a:effectLst/>
                <a:uLnTx/>
                <a:uFillTx/>
                <a:latin typeface="Arial"/>
                <a:ea typeface="+mn-ea"/>
                <a:cs typeface="+mn-cs"/>
              </a:rPr>
              <a:t> </a:t>
            </a:r>
            <a:r>
              <a:rPr lang="en-GB" sz="3600" b="1" cap="all" spc="-1">
                <a:solidFill>
                  <a:srgbClr val="5D1F77"/>
                </a:solidFill>
                <a:latin typeface="Arial"/>
                <a:ea typeface="+mn-ea"/>
                <a:cs typeface="+mn-cs"/>
              </a:rPr>
              <a:t>2024/25</a:t>
            </a:r>
            <a:r>
              <a:rPr kumimoji="0" lang="en-GB" sz="3600" b="1" i="0" u="none" strike="noStrike" kern="1200" cap="all" spc="-1" normalizeH="0" baseline="0" noProof="0">
                <a:ln>
                  <a:noFill/>
                </a:ln>
                <a:solidFill>
                  <a:srgbClr val="5D1F77"/>
                </a:solidFill>
                <a:effectLst/>
                <a:uLnTx/>
                <a:uFillTx/>
                <a:latin typeface="Arial"/>
                <a:ea typeface="+mn-ea"/>
                <a:cs typeface="+mn-cs"/>
              </a:rPr>
              <a:t> </a:t>
            </a:r>
            <a:br>
              <a:rPr kumimoji="0" lang="en-GB" sz="1800" b="0" i="0" u="none" strike="noStrike" kern="1200" cap="none" spc="0" normalizeH="0" baseline="0" noProof="0">
                <a:ln>
                  <a:noFill/>
                </a:ln>
                <a:solidFill>
                  <a:schemeClr val="tx1"/>
                </a:solidFill>
                <a:effectLst/>
                <a:uLnTx/>
                <a:uFillTx/>
                <a:latin typeface="+mn-lt"/>
                <a:ea typeface="+mn-ea"/>
                <a:cs typeface="+mn-cs"/>
              </a:rPr>
            </a:br>
            <a:r>
              <a:rPr kumimoji="0" lang="en-GB" sz="3600" b="1" i="0" u="none" strike="noStrike" kern="1200" cap="all" spc="-1" normalizeH="0" baseline="0" noProof="0" err="1">
                <a:ln>
                  <a:noFill/>
                </a:ln>
                <a:solidFill>
                  <a:srgbClr val="5D1F77"/>
                </a:solidFill>
                <a:effectLst/>
                <a:uLnTx/>
                <a:uFillTx/>
                <a:latin typeface="Arial"/>
                <a:ea typeface="+mn-ea"/>
                <a:cs typeface="+mn-cs"/>
              </a:rPr>
              <a:t>Gwybodaeth</a:t>
            </a:r>
            <a:r>
              <a:rPr kumimoji="0" lang="en-GB" sz="3600" b="1" i="0" u="none" strike="noStrike" kern="1200" cap="all" spc="-1" normalizeH="0" baseline="0" noProof="0">
                <a:ln>
                  <a:noFill/>
                </a:ln>
                <a:solidFill>
                  <a:srgbClr val="5D1F77"/>
                </a:solidFill>
                <a:effectLst/>
                <a:uLnTx/>
                <a:uFillTx/>
                <a:latin typeface="Arial"/>
                <a:ea typeface="+mn-ea"/>
                <a:cs typeface="+mn-cs"/>
              </a:rPr>
              <a:t> am Iechyd a </a:t>
            </a:r>
            <a:br>
              <a:rPr kumimoji="0" lang="en-GB" sz="1800" b="0" i="0" u="none" strike="noStrike" kern="1200" cap="none" spc="0" normalizeH="0" baseline="0" noProof="0">
                <a:ln>
                  <a:noFill/>
                </a:ln>
                <a:solidFill>
                  <a:schemeClr val="tx1"/>
                </a:solidFill>
                <a:effectLst/>
                <a:uLnTx/>
                <a:uFillTx/>
                <a:latin typeface="+mn-lt"/>
                <a:ea typeface="+mn-ea"/>
                <a:cs typeface="+mn-cs"/>
              </a:rPr>
            </a:br>
            <a:r>
              <a:rPr kumimoji="0" lang="en-GB" sz="3600" b="1" i="0" u="none" strike="noStrike" kern="1200" cap="all" spc="-1" normalizeH="0" baseline="0" noProof="0" err="1">
                <a:ln>
                  <a:noFill/>
                </a:ln>
                <a:solidFill>
                  <a:srgbClr val="5D1F77"/>
                </a:solidFill>
                <a:effectLst/>
                <a:uLnTx/>
                <a:uFillTx/>
                <a:latin typeface="Arial"/>
                <a:ea typeface="+mn-ea"/>
                <a:cs typeface="+mn-cs"/>
              </a:rPr>
              <a:t>Diogelwch</a:t>
            </a:r>
            <a:r>
              <a:rPr kumimoji="0" lang="en-GB" sz="3600" b="1" i="0" u="none" strike="noStrike" kern="1200" cap="all" spc="-1" normalizeH="0" baseline="0" noProof="0">
                <a:ln>
                  <a:noFill/>
                </a:ln>
                <a:solidFill>
                  <a:srgbClr val="5D1F77"/>
                </a:solidFill>
                <a:effectLst/>
                <a:uLnTx/>
                <a:uFillTx/>
                <a:latin typeface="Arial"/>
                <a:ea typeface="+mn-ea"/>
                <a:cs typeface="+mn-cs"/>
              </a:rPr>
              <a:t> </a:t>
            </a:r>
            <a:r>
              <a:rPr kumimoji="0" lang="en-GB" sz="3600" b="1" i="0" u="none" strike="noStrike" kern="1200" cap="all" spc="-1" normalizeH="0" baseline="0" noProof="0" err="1">
                <a:ln>
                  <a:noFill/>
                </a:ln>
                <a:solidFill>
                  <a:srgbClr val="5D1F77"/>
                </a:solidFill>
                <a:effectLst/>
                <a:uLnTx/>
                <a:uFillTx/>
                <a:latin typeface="Arial"/>
                <a:ea typeface="+mn-ea"/>
                <a:cs typeface="+mn-cs"/>
              </a:rPr>
              <a:t>i</a:t>
            </a:r>
            <a:r>
              <a:rPr kumimoji="0" lang="en-GB" sz="3600" b="1" i="0" u="none" strike="noStrike" kern="1200" cap="all" spc="-1" normalizeH="0" baseline="0" noProof="0">
                <a:ln>
                  <a:noFill/>
                </a:ln>
                <a:solidFill>
                  <a:srgbClr val="5D1F77"/>
                </a:solidFill>
                <a:effectLst/>
                <a:uLnTx/>
                <a:uFillTx/>
                <a:latin typeface="Arial"/>
                <a:ea typeface="+mn-ea"/>
                <a:cs typeface="+mn-cs"/>
              </a:rPr>
              <a:t> </a:t>
            </a:r>
            <a:r>
              <a:rPr kumimoji="0" lang="en-GB" sz="3600" b="1" i="0" u="none" strike="noStrike" kern="1200" cap="all" spc="-1" normalizeH="0" baseline="0" noProof="0" err="1">
                <a:ln>
                  <a:noFill/>
                </a:ln>
                <a:solidFill>
                  <a:srgbClr val="5D1F77"/>
                </a:solidFill>
                <a:effectLst/>
                <a:uLnTx/>
                <a:uFillTx/>
                <a:latin typeface="Arial"/>
                <a:ea typeface="+mn-ea"/>
                <a:cs typeface="+mn-cs"/>
              </a:rPr>
              <a:t>Fyfyrwyr</a:t>
            </a:r>
            <a:br>
              <a:rPr kumimoji="0" lang="en-GB" sz="3600" b="1" i="0" u="none" strike="noStrike" kern="1200" cap="all" spc="-1" normalizeH="0" baseline="0" noProof="0">
                <a:ln>
                  <a:noFill/>
                </a:ln>
                <a:solidFill>
                  <a:srgbClr val="5D1F77"/>
                </a:solidFill>
                <a:effectLst/>
                <a:uLnTx/>
                <a:uFillTx/>
                <a:latin typeface="Arial"/>
                <a:ea typeface="+mn-ea"/>
                <a:cs typeface="+mn-cs"/>
              </a:rPr>
            </a:br>
            <a:br>
              <a:rPr kumimoji="0" lang="en-GB" sz="3600" b="1" i="0" u="none" strike="noStrike" kern="1200" cap="all" spc="-1" normalizeH="0" baseline="0" noProof="0">
                <a:ln>
                  <a:noFill/>
                </a:ln>
                <a:solidFill>
                  <a:srgbClr val="5D1F77"/>
                </a:solidFill>
                <a:effectLst/>
                <a:uLnTx/>
                <a:uFillTx/>
                <a:latin typeface="Arial"/>
                <a:ea typeface="+mn-ea"/>
                <a:cs typeface="+mn-cs"/>
              </a:rPr>
            </a:br>
            <a:r>
              <a:rPr lang="en-GB" sz="1800" b="1">
                <a:solidFill>
                  <a:schemeClr val="accent4">
                    <a:lumMod val="75000"/>
                  </a:schemeClr>
                </a:solidFill>
                <a:effectLst/>
                <a:latin typeface="Calibri"/>
                <a:ea typeface="Calibri"/>
                <a:cs typeface="Times New Roman"/>
              </a:rPr>
              <a:t>D.S. </a:t>
            </a:r>
            <a:r>
              <a:rPr lang="cy-GB" sz="1800" b="1">
                <a:solidFill>
                  <a:schemeClr val="accent4">
                    <a:lumMod val="75000"/>
                  </a:schemeClr>
                </a:solidFill>
                <a:effectLst/>
                <a:latin typeface="Calibri"/>
                <a:ea typeface="Calibri"/>
                <a:cs typeface="Times New Roman"/>
              </a:rPr>
              <a:t>MAE ANGEN I BOB MYFYRIWR NEWYDD DARLLEN YR </a:t>
            </a:r>
            <a:br>
              <a:rPr lang="cy-GB" sz="1800" b="1">
                <a:solidFill>
                  <a:schemeClr val="accent4">
                    <a:lumMod val="75000"/>
                  </a:schemeClr>
                </a:solidFill>
                <a:latin typeface="Calibri"/>
                <a:ea typeface="Calibri"/>
                <a:cs typeface="Times New Roman"/>
              </a:rPr>
            </a:br>
            <a:r>
              <a:rPr lang="cy-GB" sz="1800" b="1">
                <a:solidFill>
                  <a:schemeClr val="accent4">
                    <a:lumMod val="75000"/>
                  </a:schemeClr>
                </a:solidFill>
                <a:effectLst/>
                <a:latin typeface="Calibri"/>
                <a:ea typeface="Calibri"/>
                <a:cs typeface="Times New Roman"/>
              </a:rPr>
              <a:t>WYBODAETH SYDD YN Y CYFLWYNIAD A CHADARNHAU AR </a:t>
            </a:r>
            <a:br>
              <a:rPr lang="cy-GB" sz="1800" b="1">
                <a:solidFill>
                  <a:schemeClr val="accent4">
                    <a:lumMod val="75000"/>
                  </a:schemeClr>
                </a:solidFill>
                <a:latin typeface="Calibri"/>
                <a:ea typeface="Calibri"/>
                <a:cs typeface="Times New Roman"/>
              </a:rPr>
            </a:br>
            <a:r>
              <a:rPr lang="cy-GB" sz="1800" b="1">
                <a:solidFill>
                  <a:schemeClr val="accent4">
                    <a:lumMod val="75000"/>
                  </a:schemeClr>
                </a:solidFill>
                <a:effectLst/>
                <a:latin typeface="Calibri"/>
                <a:ea typeface="Calibri"/>
                <a:cs typeface="Times New Roman"/>
              </a:rPr>
              <a:t>Y DIWEDD EU BOD WEDI GWNEUD HYNNY.</a:t>
            </a:r>
            <a:endParaRPr kumimoji="0" lang="en-GB" sz="3600" b="0" i="0" u="none" strike="noStrike" kern="1200" cap="none" spc="-1" normalizeH="0" baseline="0" noProof="0">
              <a:ln>
                <a:noFill/>
              </a:ln>
              <a:solidFill>
                <a:schemeClr val="accent4">
                  <a:lumMod val="75000"/>
                </a:schemeClr>
              </a:solidFill>
              <a:effectLst/>
              <a:uLnTx/>
              <a:uFillTx/>
              <a:latin typeface="Calibri"/>
              <a:ea typeface="Calibri"/>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p:nvPr/>
        </p:nvPicPr>
        <p:blipFill>
          <a:blip r:embed="rId3"/>
          <a:stretch/>
        </p:blipFill>
        <p:spPr>
          <a:xfrm>
            <a:off x="6027480" y="0"/>
            <a:ext cx="2324160" cy="6857640"/>
          </a:xfrm>
          <a:prstGeom prst="rect">
            <a:avLst/>
          </a:prstGeom>
          <a:ln w="12600">
            <a:noFill/>
          </a:ln>
        </p:spPr>
      </p:pic>
      <p:sp>
        <p:nvSpPr>
          <p:cNvPr id="18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184"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185" name="CustomShape 2"/>
          <p:cNvSpPr/>
          <p:nvPr/>
        </p:nvSpPr>
        <p:spPr>
          <a:xfrm>
            <a:off x="720000" y="1440000"/>
            <a:ext cx="5481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a:solidFill>
                  <a:srgbClr val="404040"/>
                </a:solidFill>
                <a:latin typeface="Arial"/>
              </a:rPr>
              <a:t>Os ydych yn clywed larwm tân - PEIDIWCH Â:</a:t>
            </a:r>
            <a:endParaRPr lang="en-US" sz="1800" b="0" strike="noStrike" spc="-1">
              <a:latin typeface="Arial"/>
            </a:endParaRPr>
          </a:p>
        </p:txBody>
      </p:sp>
      <p:sp>
        <p:nvSpPr>
          <p:cNvPr id="186" name="CustomShape 3"/>
          <p:cNvSpPr/>
          <p:nvPr/>
        </p:nvSpPr>
        <p:spPr>
          <a:xfrm>
            <a:off x="1227960" y="200556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a:solidFill>
                  <a:srgbClr val="404040"/>
                </a:solidFill>
                <a:latin typeface="Arial"/>
                <a:ea typeface="Malgun Gothic"/>
              </a:rPr>
              <a:t>PEIDIWCH â defnyddio lifftiau</a:t>
            </a:r>
            <a:endParaRPr lang="en-US" sz="1600" b="0" strike="noStrike" spc="-1">
              <a:latin typeface="Arial"/>
            </a:endParaRPr>
          </a:p>
        </p:txBody>
      </p:sp>
      <p:sp>
        <p:nvSpPr>
          <p:cNvPr id="187" name="CustomShape 4"/>
          <p:cNvSpPr/>
          <p:nvPr/>
        </p:nvSpPr>
        <p:spPr>
          <a:xfrm>
            <a:off x="1227960" y="27835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Cymryd</a:t>
            </a:r>
            <a:r>
              <a:rPr lang="en-GB" sz="1600" b="0" strike="noStrike" spc="-1">
                <a:solidFill>
                  <a:srgbClr val="404040"/>
                </a:solidFill>
                <a:latin typeface="Arial"/>
              </a:rPr>
              <a:t> eiddo personol gyda chi, cario diodydd poeth</a:t>
            </a:r>
            <a:endParaRPr lang="en-US" sz="1600" b="0" strike="noStrike" spc="-1">
              <a:latin typeface="Arial"/>
            </a:endParaRPr>
          </a:p>
        </p:txBody>
      </p:sp>
      <p:sp>
        <p:nvSpPr>
          <p:cNvPr id="188" name="CustomShape 5"/>
          <p:cNvSpPr/>
          <p:nvPr/>
        </p:nvSpPr>
        <p:spPr>
          <a:xfrm>
            <a:off x="1227960" y="3557160"/>
            <a:ext cx="5435640" cy="6080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Mynd yn ôl i mewn </a:t>
            </a:r>
            <a:r>
              <a:rPr lang="en-GB" sz="1600" b="0" strike="noStrike" spc="-1">
                <a:solidFill>
                  <a:srgbClr val="404040"/>
                </a:solidFill>
                <a:latin typeface="Arial"/>
              </a:rPr>
              <a:t>i adeiladau nes y cewch gyfarwyddyd i wneud hynny</a:t>
            </a:r>
            <a:endParaRPr lang="en-US" sz="1600" b="0" strike="noStrike" spc="-1">
              <a:latin typeface="Arial"/>
            </a:endParaRPr>
          </a:p>
        </p:txBody>
      </p:sp>
      <p:sp>
        <p:nvSpPr>
          <p:cNvPr id="189" name="CustomShape 6"/>
          <p:cNvSpPr/>
          <p:nvPr/>
        </p:nvSpPr>
        <p:spPr>
          <a:xfrm>
            <a:off x="1227960" y="446112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Sefyll</a:t>
            </a:r>
            <a:r>
              <a:rPr lang="en-GB" sz="1600" b="0" strike="noStrike" spc="-1">
                <a:solidFill>
                  <a:srgbClr val="404040"/>
                </a:solidFill>
                <a:latin typeface="Arial"/>
              </a:rPr>
              <a:t> yn rhy agos at yr adeilad neu rwystro llwybrau</a:t>
            </a:r>
            <a:endParaRPr lang="en-US" sz="1600" b="0" strike="noStrike" spc="-1">
              <a:latin typeface="Arial"/>
            </a:endParaRPr>
          </a:p>
        </p:txBody>
      </p:sp>
      <p:sp>
        <p:nvSpPr>
          <p:cNvPr id="190" name="CustomShape 7"/>
          <p:cNvSpPr/>
          <p:nvPr/>
        </p:nvSpPr>
        <p:spPr>
          <a:xfrm>
            <a:off x="1227960" y="5207400"/>
            <a:ext cx="5435640" cy="485640"/>
          </a:xfrm>
          <a:prstGeom prst="roundRect">
            <a:avLst>
              <a:gd name="adj" fmla="val 16667"/>
            </a:avLst>
          </a:prstGeom>
          <a:solidFill>
            <a:srgbClr val="FFFFFF"/>
          </a:solidFill>
          <a:ln w="57240">
            <a:solidFill>
              <a:srgbClr val="C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5280">
              <a:lnSpc>
                <a:spcPct val="100000"/>
              </a:lnSpc>
            </a:pPr>
            <a:r>
              <a:rPr lang="en-GB" sz="1600" b="1" strike="noStrike" spc="-1">
                <a:solidFill>
                  <a:srgbClr val="404040"/>
                </a:solidFill>
                <a:latin typeface="Arial"/>
              </a:rPr>
              <a:t>Gadael</a:t>
            </a:r>
            <a:r>
              <a:rPr lang="en-GB" sz="1600" b="0" strike="noStrike" spc="-1">
                <a:solidFill>
                  <a:srgbClr val="404040"/>
                </a:solidFill>
                <a:latin typeface="Arial"/>
              </a:rPr>
              <a:t> y Man Ymgynnull</a:t>
            </a:r>
            <a:endParaRPr lang="en-US" sz="1600" b="0" strike="noStrike" spc="-1">
              <a:latin typeface="Arial"/>
            </a:endParaRPr>
          </a:p>
        </p:txBody>
      </p:sp>
      <p:sp>
        <p:nvSpPr>
          <p:cNvPr id="191" name="CustomShape 8">
            <a:extLst>
              <a:ext uri="{C183D7F6-B498-43B3-948B-1728B52AA6E4}">
                <adec:decorative xmlns:adec="http://schemas.microsoft.com/office/drawing/2017/decorative" val="1"/>
              </a:ext>
            </a:extLst>
          </p:cNvPr>
          <p:cNvSpPr/>
          <p:nvPr/>
        </p:nvSpPr>
        <p:spPr>
          <a:xfrm>
            <a:off x="845640" y="27414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2" name="CustomShape 9">
            <a:extLst>
              <a:ext uri="{C183D7F6-B498-43B3-948B-1728B52AA6E4}">
                <adec:decorative xmlns:adec="http://schemas.microsoft.com/office/drawing/2017/decorative" val="1"/>
              </a:ext>
            </a:extLst>
          </p:cNvPr>
          <p:cNvSpPr/>
          <p:nvPr/>
        </p:nvSpPr>
        <p:spPr>
          <a:xfrm>
            <a:off x="845640" y="197244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3" name="CustomShape 10">
            <a:extLst>
              <a:ext uri="{C183D7F6-B498-43B3-948B-1728B52AA6E4}">
                <adec:decorative xmlns:adec="http://schemas.microsoft.com/office/drawing/2017/decorative" val="1"/>
              </a:ext>
            </a:extLst>
          </p:cNvPr>
          <p:cNvSpPr/>
          <p:nvPr/>
        </p:nvSpPr>
        <p:spPr>
          <a:xfrm>
            <a:off x="845640" y="354672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4" name="CustomShape 11">
            <a:extLst>
              <a:ext uri="{C183D7F6-B498-43B3-948B-1728B52AA6E4}">
                <adec:decorative xmlns:adec="http://schemas.microsoft.com/office/drawing/2017/decorative" val="1"/>
              </a:ext>
            </a:extLst>
          </p:cNvPr>
          <p:cNvSpPr/>
          <p:nvPr/>
        </p:nvSpPr>
        <p:spPr>
          <a:xfrm>
            <a:off x="845640" y="444096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sp>
        <p:nvSpPr>
          <p:cNvPr id="195" name="CustomShape 12">
            <a:extLst>
              <a:ext uri="{C183D7F6-B498-43B3-948B-1728B52AA6E4}">
                <adec:decorative xmlns:adec="http://schemas.microsoft.com/office/drawing/2017/decorative" val="1"/>
              </a:ext>
            </a:extLst>
          </p:cNvPr>
          <p:cNvSpPr/>
          <p:nvPr/>
        </p:nvSpPr>
        <p:spPr>
          <a:xfrm>
            <a:off x="845640" y="5191200"/>
            <a:ext cx="566640" cy="552600"/>
          </a:xfrm>
          <a:prstGeom prst="ellipse">
            <a:avLst/>
          </a:prstGeom>
          <a:blipFill rotWithShape="0">
            <a:blip r:embed="rId5"/>
            <a:stretch>
              <a:fillRect/>
            </a:stretch>
          </a:blipFill>
          <a:ln w="63360" cap="rnd">
            <a:solidFill>
              <a:srgbClr val="FF0000"/>
            </a:solidFill>
            <a:round/>
          </a:ln>
        </p:spPr>
        <p:style>
          <a:lnRef idx="0">
            <a:scrgbClr r="0" g="0" b="0"/>
          </a:lnRef>
          <a:fillRef idx="0">
            <a:scrgbClr r="0" g="0" b="0"/>
          </a:fillRef>
          <a:effectRef idx="0">
            <a:scrgbClr r="0" g="0" b="0"/>
          </a:effectRef>
          <a:fontRef idx="minor"/>
        </p:style>
      </p:sp>
      <p:grpSp>
        <p:nvGrpSpPr>
          <p:cNvPr id="196" name="Group 13">
            <a:extLst>
              <a:ext uri="{C183D7F6-B498-43B3-948B-1728B52AA6E4}">
                <adec:decorative xmlns:adec="http://schemas.microsoft.com/office/drawing/2017/decorative" val="1"/>
              </a:ext>
            </a:extLst>
          </p:cNvPr>
          <p:cNvGrpSpPr/>
          <p:nvPr/>
        </p:nvGrpSpPr>
        <p:grpSpPr>
          <a:xfrm>
            <a:off x="7063560" y="1824480"/>
            <a:ext cx="1887480" cy="3901320"/>
            <a:chOff x="7063560" y="1824480"/>
            <a:chExt cx="1887480" cy="3901320"/>
          </a:xfrm>
        </p:grpSpPr>
        <p:pic>
          <p:nvPicPr>
            <p:cNvPr id="197" name="Picture 2" descr="Llun o arwydd Man Lloches"/>
            <p:cNvPicPr/>
            <p:nvPr/>
          </p:nvPicPr>
          <p:blipFill>
            <a:blip r:embed="rId6"/>
            <a:srcRect l="14816" r="15486"/>
            <a:stretch/>
          </p:blipFill>
          <p:spPr>
            <a:xfrm>
              <a:off x="7390800" y="1824480"/>
              <a:ext cx="1232640" cy="1769400"/>
            </a:xfrm>
            <a:prstGeom prst="rect">
              <a:avLst/>
            </a:prstGeom>
            <a:ln>
              <a:noFill/>
            </a:ln>
          </p:spPr>
        </p:pic>
        <p:sp>
          <p:nvSpPr>
            <p:cNvPr id="198" name="CustomShape 14"/>
            <p:cNvSpPr/>
            <p:nvPr/>
          </p:nvSpPr>
          <p:spPr>
            <a:xfrm>
              <a:off x="7063560" y="3641040"/>
              <a:ext cx="1887480" cy="2084760"/>
            </a:xfrm>
            <a:prstGeom prst="rect">
              <a:avLst/>
            </a:prstGeom>
            <a:solidFill>
              <a:srgbClr val="FFFFFF"/>
            </a:solidFill>
            <a:ln>
              <a:solidFill>
                <a:srgbClr val="0070C0"/>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1"/>
                </a:spcAft>
              </a:pPr>
              <a:r>
                <a:rPr lang="en-GB" sz="1400" b="1" strike="noStrike" spc="-1" err="1">
                  <a:solidFill>
                    <a:srgbClr val="000000"/>
                  </a:solidFill>
                  <a:latin typeface="Arial"/>
                </a:rPr>
                <a:t>Os</a:t>
              </a:r>
              <a:r>
                <a:rPr lang="en-GB" sz="1400" b="1" strike="noStrike" spc="-1">
                  <a:solidFill>
                    <a:srgbClr val="000000"/>
                  </a:solidFill>
                  <a:latin typeface="Arial"/>
                </a:rPr>
                <a:t> </a:t>
              </a:r>
              <a:r>
                <a:rPr lang="en-GB" sz="1400" b="1" strike="noStrike" spc="-1" err="1">
                  <a:solidFill>
                    <a:srgbClr val="000000"/>
                  </a:solidFill>
                  <a:latin typeface="Arial"/>
                </a:rPr>
                <a:t>na</a:t>
              </a:r>
              <a:r>
                <a:rPr lang="en-GB" sz="1400" b="1" strike="noStrike" spc="-1">
                  <a:solidFill>
                    <a:srgbClr val="000000"/>
                  </a:solidFill>
                  <a:latin typeface="Arial"/>
                </a:rPr>
                <a:t> </a:t>
              </a:r>
              <a:r>
                <a:rPr lang="en-GB" sz="1400" b="1" strike="noStrike" spc="-1" err="1">
                  <a:solidFill>
                    <a:srgbClr val="000000"/>
                  </a:solidFill>
                  <a:latin typeface="Arial"/>
                </a:rPr>
                <a:t>allwch</a:t>
              </a:r>
              <a:r>
                <a:rPr lang="en-GB" sz="1400" b="1" strike="noStrike" spc="-1">
                  <a:solidFill>
                    <a:srgbClr val="000000"/>
                  </a:solidFill>
                  <a:latin typeface="Arial"/>
                </a:rPr>
                <a:t> </a:t>
              </a:r>
              <a:r>
                <a:rPr lang="en-GB" sz="1400" b="1" strike="noStrike" spc="-1" err="1">
                  <a:solidFill>
                    <a:srgbClr val="000000"/>
                  </a:solidFill>
                  <a:latin typeface="Arial"/>
                </a:rPr>
                <a:t>adael</a:t>
              </a:r>
              <a:r>
                <a:rPr lang="en-GB" sz="1400" b="1" strike="noStrike" spc="-1">
                  <a:solidFill>
                    <a:srgbClr val="000000"/>
                  </a:solidFill>
                  <a:latin typeface="Arial"/>
                </a:rPr>
                <a:t> </a:t>
              </a:r>
              <a:r>
                <a:rPr lang="en-GB" sz="1400" b="1" strike="noStrike" spc="-1" err="1">
                  <a:solidFill>
                    <a:srgbClr val="000000"/>
                  </a:solidFill>
                  <a:latin typeface="Arial"/>
                </a:rPr>
                <a:t>yr</a:t>
              </a:r>
              <a:r>
                <a:rPr lang="en-GB" sz="1400" b="1" strike="noStrike" spc="-1">
                  <a:solidFill>
                    <a:srgbClr val="000000"/>
                  </a:solidFill>
                  <a:latin typeface="Arial"/>
                </a:rPr>
                <a:t> </a:t>
              </a:r>
              <a:r>
                <a:rPr lang="en-GB" sz="1400" b="1" strike="noStrike" spc="-1" err="1">
                  <a:solidFill>
                    <a:srgbClr val="000000"/>
                  </a:solidFill>
                  <a:latin typeface="Arial"/>
                </a:rPr>
                <a:t>adeilad</a:t>
              </a:r>
              <a:r>
                <a:rPr lang="en-GB" sz="1400" b="1" strike="noStrike" spc="-1">
                  <a:solidFill>
                    <a:srgbClr val="000000"/>
                  </a:solidFill>
                  <a:latin typeface="Arial"/>
                </a:rPr>
                <a:t> </a:t>
              </a:r>
              <a:r>
                <a:rPr lang="en-GB" sz="1400" b="1" strike="noStrike" spc="-1" err="1">
                  <a:solidFill>
                    <a:srgbClr val="000000"/>
                  </a:solidFill>
                  <a:latin typeface="Arial"/>
                </a:rPr>
                <a:t>trwy</a:t>
              </a:r>
              <a:r>
                <a:rPr lang="en-GB" sz="1400" b="1" strike="noStrike" spc="-1">
                  <a:solidFill>
                    <a:srgbClr val="000000"/>
                  </a:solidFill>
                  <a:latin typeface="Arial"/>
                </a:rPr>
                <a:t> </a:t>
              </a:r>
              <a:r>
                <a:rPr lang="en-GB" sz="1400" b="1" strike="noStrike" spc="-1" err="1">
                  <a:solidFill>
                    <a:srgbClr val="000000"/>
                  </a:solidFill>
                  <a:latin typeface="Arial"/>
                </a:rPr>
                <a:t>ddefnyddio'r</a:t>
              </a:r>
              <a:r>
                <a:rPr lang="en-GB" sz="1400" b="1" strike="noStrike" spc="-1">
                  <a:solidFill>
                    <a:srgbClr val="000000"/>
                  </a:solidFill>
                  <a:latin typeface="Arial"/>
                </a:rPr>
                <a:t> </a:t>
              </a:r>
              <a:r>
                <a:rPr lang="en-GB" sz="1400" b="1" strike="noStrike" spc="-1" err="1">
                  <a:solidFill>
                    <a:srgbClr val="000000"/>
                  </a:solidFill>
                  <a:latin typeface="Arial"/>
                </a:rPr>
                <a:t>grisiau</a:t>
              </a:r>
              <a:r>
                <a:rPr lang="en-GB" sz="1400" b="1" strike="noStrike" spc="-1">
                  <a:solidFill>
                    <a:srgbClr val="000000"/>
                  </a:solidFill>
                  <a:latin typeface="Arial"/>
                </a:rPr>
                <a:t> </a:t>
              </a:r>
              <a:r>
                <a:rPr lang="en-GB" sz="1400" b="1" strike="noStrike" spc="-1" err="1">
                  <a:solidFill>
                    <a:srgbClr val="000000"/>
                  </a:solidFill>
                  <a:latin typeface="Arial"/>
                </a:rPr>
                <a:t>ewch</a:t>
              </a:r>
              <a:r>
                <a:rPr lang="en-GB" sz="1400" b="1" strike="noStrike" spc="-1">
                  <a:solidFill>
                    <a:srgbClr val="000000"/>
                  </a:solidFill>
                  <a:latin typeface="Arial"/>
                </a:rPr>
                <a:t> </a:t>
              </a:r>
              <a:r>
                <a:rPr lang="en-GB" sz="1400" b="1" strike="noStrike" spc="-1" err="1">
                  <a:solidFill>
                    <a:srgbClr val="000000"/>
                  </a:solidFill>
                  <a:latin typeface="Arial"/>
                </a:rPr>
                <a:t>i</a:t>
              </a:r>
              <a:r>
                <a:rPr lang="en-GB" sz="1400" b="1" strike="noStrike" spc="-1">
                  <a:solidFill>
                    <a:srgbClr val="000000"/>
                  </a:solidFill>
                  <a:latin typeface="Arial"/>
                </a:rPr>
                <a:t> Fan Aros </a:t>
              </a:r>
              <a:r>
                <a:rPr lang="en-GB" sz="1400" b="1" strike="noStrike" spc="-1" err="1">
                  <a:solidFill>
                    <a:srgbClr val="000000"/>
                  </a:solidFill>
                  <a:latin typeface="Arial"/>
                </a:rPr>
                <a:t>Diogel</a:t>
              </a:r>
              <a:endParaRPr lang="en-US" sz="1400" b="0" strike="noStrike" spc="-1" err="1">
                <a:latin typeface="Arial"/>
              </a:endParaRPr>
            </a:p>
            <a:p>
              <a:pPr algn="ctr">
                <a:lnSpc>
                  <a:spcPct val="100000"/>
                </a:lnSpc>
              </a:pPr>
              <a:r>
                <a:rPr lang="en-GB" sz="1400" b="0" strike="noStrike" spc="-1" err="1">
                  <a:solidFill>
                    <a:srgbClr val="000000"/>
                  </a:solidFill>
                  <a:latin typeface="Arial"/>
                </a:rPr>
                <a:t>Ewch</a:t>
              </a:r>
              <a:r>
                <a:rPr lang="en-GB" sz="1400" b="0" strike="noStrike" spc="-1">
                  <a:solidFill>
                    <a:srgbClr val="000000"/>
                  </a:solidFill>
                  <a:latin typeface="Arial"/>
                </a:rPr>
                <a:t> </a:t>
              </a:r>
              <a:r>
                <a:rPr lang="en-GB" sz="1400" b="0" strike="noStrike" spc="-1" err="1">
                  <a:solidFill>
                    <a:srgbClr val="000000"/>
                  </a:solidFill>
                  <a:latin typeface="Arial"/>
                </a:rPr>
                <a:t>i</a:t>
              </a:r>
              <a:r>
                <a:rPr lang="en-GB" sz="1400" b="0" strike="noStrike" spc="-1">
                  <a:solidFill>
                    <a:srgbClr val="000000"/>
                  </a:solidFill>
                  <a:latin typeface="Arial"/>
                </a:rPr>
                <a:t> </a:t>
              </a:r>
              <a:r>
                <a:rPr lang="en-GB" sz="1400" b="0" strike="noStrike" spc="-1" err="1">
                  <a:solidFill>
                    <a:srgbClr val="000000"/>
                  </a:solidFill>
                  <a:latin typeface="Arial"/>
                </a:rPr>
                <a:t>Wefan</a:t>
              </a:r>
              <a:r>
                <a:rPr lang="en-GB" sz="1400" b="0" strike="noStrike" spc="-1">
                  <a:solidFill>
                    <a:srgbClr val="000000"/>
                  </a:solidFill>
                  <a:latin typeface="Arial"/>
                </a:rPr>
                <a:t> y </a:t>
              </a:r>
              <a:r>
                <a:rPr lang="en-GB" sz="1400" b="0" strike="noStrike" spc="-1" err="1">
                  <a:solidFill>
                    <a:srgbClr val="000000"/>
                  </a:solidFill>
                  <a:latin typeface="Arial"/>
                </a:rPr>
                <a:t>Gwasanaethau</a:t>
              </a:r>
              <a:r>
                <a:rPr lang="en-GB" sz="1400" b="0" strike="noStrike" spc="-1">
                  <a:solidFill>
                    <a:srgbClr val="000000"/>
                  </a:solidFill>
                  <a:latin typeface="Arial"/>
                </a:rPr>
                <a:t> </a:t>
              </a:r>
              <a:r>
                <a:rPr lang="en-GB" sz="1400" b="0" strike="noStrike" spc="-1" err="1">
                  <a:solidFill>
                    <a:srgbClr val="000000"/>
                  </a:solidFill>
                  <a:latin typeface="Arial"/>
                </a:rPr>
                <a:t>Anabledd</a:t>
              </a:r>
              <a:r>
                <a:rPr lang="en-GB" sz="1400" b="0" strike="noStrike" spc="-1">
                  <a:solidFill>
                    <a:srgbClr val="000000"/>
                  </a:solidFill>
                  <a:latin typeface="Arial"/>
                </a:rPr>
                <a:t> </a:t>
              </a:r>
              <a:r>
                <a:rPr lang="en-GB" sz="1400" b="0" strike="noStrike" spc="-1" err="1">
                  <a:solidFill>
                    <a:srgbClr val="000000"/>
                  </a:solidFill>
                  <a:latin typeface="Arial"/>
                </a:rPr>
                <a:t>i</a:t>
              </a:r>
              <a:r>
                <a:rPr lang="en-GB" sz="1400" b="0" strike="noStrike" spc="-1">
                  <a:solidFill>
                    <a:srgbClr val="000000"/>
                  </a:solidFill>
                  <a:latin typeface="Arial"/>
                </a:rPr>
                <a:t> </a:t>
              </a:r>
              <a:r>
                <a:rPr lang="en-GB" sz="1400" b="0" strike="noStrike" spc="-1" err="1">
                  <a:solidFill>
                    <a:srgbClr val="000000"/>
                  </a:solidFill>
                  <a:latin typeface="Arial"/>
                </a:rPr>
                <a:t>gael</a:t>
              </a:r>
              <a:r>
                <a:rPr lang="en-GB" sz="1400" b="0" strike="noStrike" spc="-1">
                  <a:solidFill>
                    <a:srgbClr val="000000"/>
                  </a:solidFill>
                  <a:latin typeface="Arial"/>
                </a:rPr>
                <a:t> </a:t>
              </a:r>
              <a:r>
                <a:rPr lang="en-GB" sz="1400" b="0" strike="noStrike" spc="-1" err="1">
                  <a:solidFill>
                    <a:srgbClr val="000000"/>
                  </a:solidFill>
                  <a:latin typeface="Arial"/>
                </a:rPr>
                <a:t>rhagor</a:t>
              </a:r>
              <a:r>
                <a:rPr lang="en-GB" sz="1400" b="0" strike="noStrike" spc="-1">
                  <a:solidFill>
                    <a:srgbClr val="000000"/>
                  </a:solidFill>
                  <a:latin typeface="Arial"/>
                </a:rPr>
                <a:t> o </a:t>
              </a:r>
              <a:r>
                <a:rPr lang="en-GB" sz="1400" b="0" strike="noStrike" spc="-1" err="1">
                  <a:solidFill>
                    <a:srgbClr val="000000"/>
                  </a:solidFill>
                  <a:latin typeface="Arial"/>
                </a:rPr>
                <a:t>wybodaeth</a:t>
              </a:r>
              <a:endParaRPr lang="en-US" sz="1400" b="0" strike="noStrike" spc="-1" err="1">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p:nvPr/>
        </p:nvPicPr>
        <p:blipFill>
          <a:blip r:embed="rId3"/>
          <a:stretch/>
        </p:blipFill>
        <p:spPr>
          <a:xfrm>
            <a:off x="6027480" y="0"/>
            <a:ext cx="2324160" cy="6857640"/>
          </a:xfrm>
          <a:prstGeom prst="rect">
            <a:avLst/>
          </a:prstGeom>
          <a:ln w="12600">
            <a:noFill/>
          </a:ln>
        </p:spPr>
      </p:pic>
      <p:sp>
        <p:nvSpPr>
          <p:cNvPr id="20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Atal / </a:t>
            </a:r>
            <a:r>
              <a:rPr kumimoji="0" lang="en-GB" sz="2400" b="1" i="0" u="none" strike="noStrike" kern="1200" cap="none" spc="-1" normalizeH="0" baseline="0" noProof="0" err="1">
                <a:ln>
                  <a:noFill/>
                </a:ln>
                <a:solidFill>
                  <a:srgbClr val="003973"/>
                </a:solidFill>
                <a:effectLst/>
                <a:uLnTx/>
                <a:uFillTx/>
                <a:latin typeface="Arial"/>
                <a:ea typeface="+mn-ea"/>
                <a:cs typeface="+mn-cs"/>
              </a:rPr>
              <a:t>Rhagofalon</a:t>
            </a:r>
            <a:r>
              <a:rPr kumimoji="0" lang="en-GB" sz="2400" b="1" i="0" u="none" strike="noStrike" kern="1200" cap="none" spc="-1" normalizeH="0" baseline="0" noProof="0">
                <a:ln>
                  <a:noFill/>
                </a:ln>
                <a:solidFill>
                  <a:srgbClr val="003973"/>
                </a:solidFill>
                <a:effectLst/>
                <a:uLnTx/>
                <a:uFillTx/>
                <a:latin typeface="Arial"/>
                <a:ea typeface="+mn-ea"/>
                <a:cs typeface="+mn-cs"/>
              </a:rPr>
              <a:t> Tân</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0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02" name="CustomShape 2"/>
          <p:cNvSpPr/>
          <p:nvPr/>
        </p:nvSpPr>
        <p:spPr>
          <a:xfrm>
            <a:off x="720000" y="1440000"/>
            <a:ext cx="2842200" cy="43293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tabLst>
                <a:tab pos="0" algn="l"/>
              </a:tabLst>
            </a:pPr>
            <a:r>
              <a:rPr lang="cy-GB" sz="1800" b="1" strike="noStrike" spc="-1">
                <a:solidFill>
                  <a:srgbClr val="404040"/>
                </a:solidFill>
                <a:latin typeface="Arial"/>
              </a:rPr>
              <a:t>Dysgwch am y canlynol:</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Cynllun yr adeilad </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Llwybrau Allanfa Dân</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Lleoliadau Pwynt Galwad</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Ffonau Argyfwng</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Mannau Aros Diogel</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Hysbysiadau Ymateb i Dân</a:t>
            </a:r>
            <a:endParaRPr lang="en-US" sz="1800" b="0" strike="noStrike" spc="-1">
              <a:latin typeface="Arial"/>
            </a:endParaRPr>
          </a:p>
          <a:p>
            <a:pPr marL="360000" indent="-359640">
              <a:lnSpc>
                <a:spcPct val="90000"/>
              </a:lnSpc>
              <a:spcAft>
                <a:spcPts val="1199"/>
              </a:spcAft>
              <a:buClr>
                <a:srgbClr val="404040"/>
              </a:buClr>
              <a:buFont typeface="Arial"/>
              <a:buChar char="•"/>
              <a:tabLst>
                <a:tab pos="0" algn="l"/>
              </a:tabLst>
            </a:pPr>
            <a:r>
              <a:rPr lang="cy-GB" sz="1800" b="0" strike="noStrike" spc="-1">
                <a:solidFill>
                  <a:srgbClr val="404040"/>
                </a:solidFill>
                <a:latin typeface="Arial"/>
              </a:rPr>
              <a:t>Mannau Ymgynnull</a:t>
            </a:r>
            <a:endParaRPr lang="en-US" sz="1800" b="0" strike="noStrike" spc="-1">
              <a:latin typeface="Arial"/>
            </a:endParaRPr>
          </a:p>
          <a:p>
            <a:pPr>
              <a:lnSpc>
                <a:spcPct val="90000"/>
              </a:lnSpc>
              <a:spcBef>
                <a:spcPts val="1001"/>
              </a:spcBef>
              <a:tabLst>
                <a:tab pos="0" algn="l"/>
              </a:tabLst>
            </a:pPr>
            <a:endParaRPr lang="en-US" sz="1800" b="0" strike="noStrike" spc="-1">
              <a:latin typeface="Arial"/>
            </a:endParaRPr>
          </a:p>
        </p:txBody>
      </p:sp>
      <p:grpSp>
        <p:nvGrpSpPr>
          <p:cNvPr id="203" name="Group 3">
            <a:extLst>
              <a:ext uri="{C183D7F6-B498-43B3-948B-1728B52AA6E4}">
                <adec:decorative xmlns:adec="http://schemas.microsoft.com/office/drawing/2017/decorative" val="1"/>
              </a:ext>
            </a:extLst>
          </p:cNvPr>
          <p:cNvGrpSpPr/>
          <p:nvPr/>
        </p:nvGrpSpPr>
        <p:grpSpPr>
          <a:xfrm>
            <a:off x="3322800" y="720000"/>
            <a:ext cx="4885200" cy="5960520"/>
            <a:chOff x="3322800" y="720000"/>
            <a:chExt cx="4885200" cy="5960520"/>
          </a:xfrm>
        </p:grpSpPr>
        <p:grpSp>
          <p:nvGrpSpPr>
            <p:cNvPr id="204" name="Group 4"/>
            <p:cNvGrpSpPr/>
            <p:nvPr/>
          </p:nvGrpSpPr>
          <p:grpSpPr>
            <a:xfrm>
              <a:off x="5181120" y="4753440"/>
              <a:ext cx="1902960" cy="1927080"/>
              <a:chOff x="5181120" y="4753440"/>
              <a:chExt cx="1902960" cy="1927080"/>
            </a:xfrm>
          </p:grpSpPr>
          <p:pic>
            <p:nvPicPr>
              <p:cNvPr id="205" name="Picture 4" descr="Llun o arwydd glas Drws Tân Cadwch ar Gau"/>
              <p:cNvPicPr/>
              <p:nvPr/>
            </p:nvPicPr>
            <p:blipFill>
              <a:blip r:embed="rId5"/>
              <a:srcRect l="7642" t="7557" r="7529" b="7444"/>
              <a:stretch/>
            </p:blipFill>
            <p:spPr>
              <a:xfrm>
                <a:off x="5509080" y="4753440"/>
                <a:ext cx="1079640" cy="1079640"/>
              </a:xfrm>
              <a:prstGeom prst="rect">
                <a:avLst/>
              </a:prstGeom>
              <a:ln>
                <a:noFill/>
              </a:ln>
            </p:spPr>
          </p:pic>
          <p:sp>
            <p:nvSpPr>
              <p:cNvPr id="206" name="CustomShape 5"/>
              <p:cNvSpPr/>
              <p:nvPr/>
            </p:nvSpPr>
            <p:spPr>
              <a:xfrm>
                <a:off x="5181120" y="5873040"/>
                <a:ext cx="1902960" cy="807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Gorfodol:  </a:t>
                </a:r>
                <a:r>
                  <a:rPr lang="en-US" sz="1400" b="0" strike="noStrike" spc="-1">
                    <a:solidFill>
                      <a:srgbClr val="404040"/>
                    </a:solidFill>
                    <a:latin typeface="Arial"/>
                  </a:rPr>
                  <a:t>Mae'n rhaid i chi wneud yr hyn mae'r arwydd yn ei ddweud</a:t>
                </a:r>
                <a:endParaRPr lang="en-US" sz="1400" b="0" strike="noStrike" spc="-1">
                  <a:latin typeface="Arial"/>
                </a:endParaRPr>
              </a:p>
            </p:txBody>
          </p:sp>
        </p:grpSp>
        <p:grpSp>
          <p:nvGrpSpPr>
            <p:cNvPr id="207" name="Group 6"/>
            <p:cNvGrpSpPr/>
            <p:nvPr/>
          </p:nvGrpSpPr>
          <p:grpSpPr>
            <a:xfrm>
              <a:off x="3322800" y="4152960"/>
              <a:ext cx="1550520" cy="2142360"/>
              <a:chOff x="3322800" y="4152960"/>
              <a:chExt cx="1550520" cy="2142360"/>
            </a:xfrm>
          </p:grpSpPr>
          <p:pic>
            <p:nvPicPr>
              <p:cNvPr id="208" name="irc_mi" descr="Llun o arwydd Man Ymgynnull Tân"/>
              <p:cNvPicPr/>
              <p:nvPr/>
            </p:nvPicPr>
            <p:blipFill>
              <a:blip r:embed="rId6"/>
              <a:stretch/>
            </p:blipFill>
            <p:spPr>
              <a:xfrm>
                <a:off x="3581280" y="4152960"/>
                <a:ext cx="1033200" cy="1180440"/>
              </a:xfrm>
              <a:prstGeom prst="rect">
                <a:avLst/>
              </a:prstGeom>
              <a:ln>
                <a:noFill/>
              </a:ln>
            </p:spPr>
          </p:pic>
          <p:sp>
            <p:nvSpPr>
              <p:cNvPr id="209" name="CustomShape 7"/>
              <p:cNvSpPr/>
              <p:nvPr/>
            </p:nvSpPr>
            <p:spPr>
              <a:xfrm>
                <a:off x="3322800" y="5408640"/>
                <a:ext cx="1550520" cy="8866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Man Ymgynnull:  </a:t>
                </a:r>
                <a:r>
                  <a:rPr lang="en-US" sz="1400" b="0" strike="noStrike" spc="-1">
                    <a:solidFill>
                      <a:srgbClr val="404040"/>
                    </a:solidFill>
                    <a:latin typeface="Arial"/>
                  </a:rPr>
                  <a:t>Ble i aros yn ddiogel ar ôl gadael adeilad</a:t>
                </a:r>
                <a:endParaRPr lang="en-US" sz="1400" b="0" strike="noStrike" spc="-1">
                  <a:latin typeface="Arial"/>
                </a:endParaRPr>
              </a:p>
            </p:txBody>
          </p:sp>
        </p:grpSp>
        <p:grpSp>
          <p:nvGrpSpPr>
            <p:cNvPr id="210" name="Group 8"/>
            <p:cNvGrpSpPr/>
            <p:nvPr/>
          </p:nvGrpSpPr>
          <p:grpSpPr>
            <a:xfrm>
              <a:off x="5699520" y="2642400"/>
              <a:ext cx="2508480" cy="1539360"/>
              <a:chOff x="5699520" y="2642400"/>
              <a:chExt cx="2508480" cy="1539360"/>
            </a:xfrm>
          </p:grpSpPr>
          <p:sp>
            <p:nvSpPr>
              <p:cNvPr id="211" name="CustomShape 9"/>
              <p:cNvSpPr/>
              <p:nvPr/>
            </p:nvSpPr>
            <p:spPr>
              <a:xfrm>
                <a:off x="6791400" y="2642400"/>
                <a:ext cx="1416600" cy="7509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err="1">
                    <a:solidFill>
                      <a:srgbClr val="404040"/>
                    </a:solidFill>
                    <a:latin typeface="Arial"/>
                  </a:rPr>
                  <a:t>Hysbysiadau</a:t>
                </a:r>
                <a:r>
                  <a:rPr lang="en-US" sz="1400" b="1" strike="noStrike" spc="-1">
                    <a:solidFill>
                      <a:srgbClr val="404040"/>
                    </a:solidFill>
                    <a:latin typeface="Arial"/>
                  </a:rPr>
                  <a:t> </a:t>
                </a:r>
                <a:r>
                  <a:rPr lang="en-US" sz="1400" b="1" strike="noStrike" spc="-1" err="1">
                    <a:solidFill>
                      <a:srgbClr val="404040"/>
                    </a:solidFill>
                    <a:latin typeface="Arial"/>
                  </a:rPr>
                  <a:t>Ymateb</a:t>
                </a:r>
                <a:r>
                  <a:rPr lang="en-US" sz="1400" b="1" strike="noStrike" spc="-1">
                    <a:solidFill>
                      <a:srgbClr val="404040"/>
                    </a:solidFill>
                    <a:latin typeface="Arial"/>
                  </a:rPr>
                  <a:t> </a:t>
                </a:r>
                <a:r>
                  <a:rPr lang="en-US" sz="1400" b="1" strike="noStrike" spc="-1" err="1">
                    <a:solidFill>
                      <a:srgbClr val="404040"/>
                    </a:solidFill>
                    <a:latin typeface="Arial"/>
                  </a:rPr>
                  <a:t>i</a:t>
                </a:r>
                <a:r>
                  <a:rPr lang="en-US" sz="1400" b="1" strike="noStrike" spc="-1">
                    <a:solidFill>
                      <a:srgbClr val="404040"/>
                    </a:solidFill>
                    <a:latin typeface="Arial"/>
                  </a:rPr>
                  <a:t> </a:t>
                </a:r>
                <a:r>
                  <a:rPr lang="en-US" sz="1400" b="1" strike="noStrike" spc="-1" err="1">
                    <a:solidFill>
                      <a:srgbClr val="404040"/>
                    </a:solidFill>
                    <a:latin typeface="Arial"/>
                  </a:rPr>
                  <a:t>Dân</a:t>
                </a:r>
                <a:r>
                  <a:rPr lang="en-US" sz="1400" b="1" strike="noStrike" spc="-1">
                    <a:solidFill>
                      <a:srgbClr val="404040"/>
                    </a:solidFill>
                    <a:latin typeface="Arial"/>
                  </a:rPr>
                  <a:t>:  </a:t>
                </a:r>
                <a:endParaRPr lang="en-US" sz="1400" b="0" strike="noStrike" spc="-1">
                  <a:latin typeface="Arial"/>
                </a:endParaRPr>
              </a:p>
              <a:p>
                <a:pPr>
                  <a:lnSpc>
                    <a:spcPct val="100000"/>
                  </a:lnSpc>
                </a:pPr>
                <a:r>
                  <a:rPr lang="en-US" sz="1400" b="0" strike="noStrike" spc="-1" err="1">
                    <a:solidFill>
                      <a:srgbClr val="404040"/>
                    </a:solidFill>
                    <a:latin typeface="Arial"/>
                  </a:rPr>
                  <a:t>Maent</a:t>
                </a:r>
                <a:r>
                  <a:rPr lang="en-US" sz="1400" b="0" strike="noStrike" spc="-1">
                    <a:solidFill>
                      <a:srgbClr val="404040"/>
                    </a:solidFill>
                    <a:latin typeface="Arial"/>
                  </a:rPr>
                  <a:t> </a:t>
                </a:r>
                <a:r>
                  <a:rPr lang="en-US" sz="1400" b="0" strike="noStrike" spc="-1" err="1">
                    <a:solidFill>
                      <a:srgbClr val="404040"/>
                    </a:solidFill>
                    <a:latin typeface="Arial"/>
                  </a:rPr>
                  <a:t>i'w</a:t>
                </a:r>
                <a:r>
                  <a:rPr lang="en-US" sz="1400" b="0" strike="noStrike" spc="-1">
                    <a:solidFill>
                      <a:srgbClr val="404040"/>
                    </a:solidFill>
                    <a:latin typeface="Arial"/>
                  </a:rPr>
                  <a:t> </a:t>
                </a:r>
                <a:r>
                  <a:rPr lang="en-US" sz="1400" b="0" strike="noStrike" spc="-1" err="1">
                    <a:solidFill>
                      <a:srgbClr val="404040"/>
                    </a:solidFill>
                    <a:latin typeface="Arial"/>
                  </a:rPr>
                  <a:t>gweld</a:t>
                </a:r>
                <a:r>
                  <a:rPr lang="en-US" sz="1400" b="0" strike="noStrike" spc="-1">
                    <a:solidFill>
                      <a:srgbClr val="404040"/>
                    </a:solidFill>
                    <a:latin typeface="Arial"/>
                  </a:rPr>
                  <a:t> </a:t>
                </a:r>
                <a:r>
                  <a:rPr lang="en-US" sz="1400" b="0" strike="noStrike" spc="-1" err="1">
                    <a:solidFill>
                      <a:srgbClr val="404040"/>
                    </a:solidFill>
                    <a:latin typeface="Arial"/>
                  </a:rPr>
                  <a:t>ym</a:t>
                </a:r>
                <a:r>
                  <a:rPr lang="en-US" sz="1400" b="0" strike="noStrike" spc="-1">
                    <a:solidFill>
                      <a:srgbClr val="404040"/>
                    </a:solidFill>
                    <a:latin typeface="Arial"/>
                  </a:rPr>
                  <a:t> </a:t>
                </a:r>
                <a:r>
                  <a:rPr lang="en-US" sz="1400" b="0" strike="noStrike" spc="-1" err="1">
                    <a:solidFill>
                      <a:srgbClr val="404040"/>
                    </a:solidFill>
                    <a:latin typeface="Arial"/>
                  </a:rPr>
                  <a:t>mhob</a:t>
                </a:r>
                <a:r>
                  <a:rPr lang="en-US" sz="1400" b="0" strike="noStrike" spc="-1">
                    <a:solidFill>
                      <a:srgbClr val="404040"/>
                    </a:solidFill>
                    <a:latin typeface="Arial"/>
                  </a:rPr>
                  <a:t> </a:t>
                </a:r>
                <a:r>
                  <a:rPr lang="en-US" sz="1400" b="0" strike="noStrike" spc="-1" err="1">
                    <a:solidFill>
                      <a:srgbClr val="404040"/>
                    </a:solidFill>
                    <a:latin typeface="Arial"/>
                  </a:rPr>
                  <a:t>adeilad</a:t>
                </a:r>
                <a:r>
                  <a:rPr lang="en-US" sz="1400" b="0" strike="noStrike" spc="-1">
                    <a:solidFill>
                      <a:srgbClr val="404040"/>
                    </a:solidFill>
                    <a:latin typeface="Arial"/>
                  </a:rPr>
                  <a:t>. Maen </a:t>
                </a:r>
                <a:r>
                  <a:rPr lang="en-US" sz="1400" b="0" strike="noStrike" spc="-1" err="1">
                    <a:solidFill>
                      <a:srgbClr val="404040"/>
                    </a:solidFill>
                    <a:latin typeface="Arial"/>
                  </a:rPr>
                  <a:t>nhw'n</a:t>
                </a:r>
                <a:r>
                  <a:rPr lang="en-US" sz="1400" b="0" strike="noStrike" spc="-1">
                    <a:solidFill>
                      <a:srgbClr val="404040"/>
                    </a:solidFill>
                    <a:latin typeface="Arial"/>
                  </a:rPr>
                  <a:t> </a:t>
                </a:r>
                <a:r>
                  <a:rPr lang="en-US" sz="1400" b="0" strike="noStrike" spc="-1" err="1">
                    <a:solidFill>
                      <a:srgbClr val="404040"/>
                    </a:solidFill>
                    <a:latin typeface="Arial"/>
                  </a:rPr>
                  <a:t>darparu</a:t>
                </a:r>
                <a:r>
                  <a:rPr lang="en-US" sz="1400" b="0" strike="noStrike" spc="-1">
                    <a:solidFill>
                      <a:srgbClr val="404040"/>
                    </a:solidFill>
                    <a:latin typeface="Arial"/>
                  </a:rPr>
                  <a:t> </a:t>
                </a:r>
                <a:r>
                  <a:rPr lang="en-US" sz="1400" b="0" strike="noStrike" spc="-1" err="1">
                    <a:solidFill>
                      <a:srgbClr val="404040"/>
                    </a:solidFill>
                    <a:latin typeface="Arial"/>
                  </a:rPr>
                  <a:t>gwybodaeth</a:t>
                </a:r>
                <a:r>
                  <a:rPr lang="en-US" sz="1400" b="0" strike="noStrike" spc="-1">
                    <a:solidFill>
                      <a:srgbClr val="404040"/>
                    </a:solidFill>
                    <a:latin typeface="Arial"/>
                  </a:rPr>
                  <a:t> </a:t>
                </a:r>
                <a:r>
                  <a:rPr lang="en-US" sz="1400" b="0" strike="noStrike" spc="-1" err="1">
                    <a:solidFill>
                      <a:srgbClr val="404040"/>
                    </a:solidFill>
                    <a:latin typeface="Arial"/>
                  </a:rPr>
                  <a:t>diogelwch</a:t>
                </a:r>
                <a:r>
                  <a:rPr lang="en-US" sz="1400" b="0" strike="noStrike" spc="-1">
                    <a:solidFill>
                      <a:srgbClr val="404040"/>
                    </a:solidFill>
                    <a:latin typeface="Arial"/>
                  </a:rPr>
                  <a:t> </a:t>
                </a:r>
                <a:r>
                  <a:rPr lang="en-US" sz="1400" b="0" strike="noStrike" spc="-1" err="1">
                    <a:solidFill>
                      <a:srgbClr val="404040"/>
                    </a:solidFill>
                    <a:latin typeface="Arial"/>
                  </a:rPr>
                  <a:t>tân</a:t>
                </a:r>
                <a:r>
                  <a:rPr lang="en-US" sz="1400" b="0" strike="noStrike" spc="-1">
                    <a:solidFill>
                      <a:srgbClr val="404040"/>
                    </a:solidFill>
                    <a:latin typeface="Arial"/>
                  </a:rPr>
                  <a:t> </a:t>
                </a:r>
                <a:r>
                  <a:rPr lang="en-US" sz="1400" b="0" strike="noStrike" spc="-1" err="1">
                    <a:solidFill>
                      <a:srgbClr val="404040"/>
                    </a:solidFill>
                    <a:latin typeface="Arial"/>
                  </a:rPr>
                  <a:t>gyffredinol</a:t>
                </a:r>
                <a:endParaRPr lang="en-US" sz="1400" b="0" strike="noStrike" spc="-1" err="1">
                  <a:latin typeface="Arial"/>
                </a:endParaRPr>
              </a:p>
            </p:txBody>
          </p:sp>
          <p:pic>
            <p:nvPicPr>
              <p:cNvPr id="212" name="Picture 15" descr="Llun o arwydd Hysbysiad Ymateb i Dân"/>
              <p:cNvPicPr/>
              <p:nvPr/>
            </p:nvPicPr>
            <p:blipFill>
              <a:blip r:embed="rId7"/>
              <a:stretch/>
            </p:blipFill>
            <p:spPr>
              <a:xfrm>
                <a:off x="5699520" y="2667240"/>
                <a:ext cx="1010520" cy="1514520"/>
              </a:xfrm>
              <a:prstGeom prst="rect">
                <a:avLst/>
              </a:prstGeom>
              <a:ln>
                <a:solidFill>
                  <a:srgbClr val="D9D9D9"/>
                </a:solidFill>
              </a:ln>
            </p:spPr>
          </p:pic>
        </p:grpSp>
        <p:grpSp>
          <p:nvGrpSpPr>
            <p:cNvPr id="213" name="Group 10"/>
            <p:cNvGrpSpPr/>
            <p:nvPr/>
          </p:nvGrpSpPr>
          <p:grpSpPr>
            <a:xfrm>
              <a:off x="5509080" y="720000"/>
              <a:ext cx="2140560" cy="1384200"/>
              <a:chOff x="5509080" y="720000"/>
              <a:chExt cx="2140560" cy="1384200"/>
            </a:xfrm>
          </p:grpSpPr>
          <p:sp>
            <p:nvSpPr>
              <p:cNvPr id="214" name="CustomShape 11"/>
              <p:cNvSpPr/>
              <p:nvPr/>
            </p:nvSpPr>
            <p:spPr>
              <a:xfrm>
                <a:off x="6480360" y="743040"/>
                <a:ext cx="1169280" cy="794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1400" b="1" strike="noStrike" spc="-1">
                    <a:solidFill>
                      <a:srgbClr val="404040"/>
                    </a:solidFill>
                    <a:latin typeface="Arial"/>
                  </a:rPr>
                  <a:t>Man Aros Diogel:  </a:t>
                </a:r>
                <a:r>
                  <a:rPr lang="en-US" sz="1400" b="0" strike="noStrike" spc="-1">
                    <a:solidFill>
                      <a:srgbClr val="404040"/>
                    </a:solidFill>
                    <a:latin typeface="Arial"/>
                  </a:rPr>
                  <a:t>Yn cynnwys manylion am beth i'w wneud</a:t>
                </a:r>
                <a:endParaRPr lang="en-US" sz="1400" b="0" strike="noStrike" spc="-1">
                  <a:latin typeface="Arial"/>
                </a:endParaRPr>
              </a:p>
            </p:txBody>
          </p:sp>
          <p:pic>
            <p:nvPicPr>
              <p:cNvPr id="215" name="Picture 2" descr="Llun o arwydd Man Lloches"/>
              <p:cNvPicPr/>
              <p:nvPr/>
            </p:nvPicPr>
            <p:blipFill>
              <a:blip r:embed="rId8"/>
              <a:srcRect l="14814" r="15491"/>
              <a:stretch/>
            </p:blipFill>
            <p:spPr>
              <a:xfrm>
                <a:off x="5509080" y="720000"/>
                <a:ext cx="889200" cy="1384200"/>
              </a:xfrm>
              <a:prstGeom prst="rect">
                <a:avLst/>
              </a:prstGeom>
              <a:ln>
                <a:noFill/>
              </a:ln>
            </p:spPr>
          </p:pic>
        </p:grpSp>
        <p:grpSp>
          <p:nvGrpSpPr>
            <p:cNvPr id="216" name="Group 12"/>
            <p:cNvGrpSpPr/>
            <p:nvPr/>
          </p:nvGrpSpPr>
          <p:grpSpPr>
            <a:xfrm>
              <a:off x="3638160" y="1745280"/>
              <a:ext cx="1542600" cy="970200"/>
              <a:chOff x="3638160" y="1745280"/>
              <a:chExt cx="1542600" cy="970200"/>
            </a:xfrm>
          </p:grpSpPr>
          <p:pic>
            <p:nvPicPr>
              <p:cNvPr id="217" name="Picture 4" descr="Llun arwydd allanfa dân gwyrdd"/>
              <p:cNvPicPr/>
              <p:nvPr/>
            </p:nvPicPr>
            <p:blipFill>
              <a:blip r:embed="rId9"/>
              <a:srcRect l="3364" t="5518" r="2746" b="6727"/>
              <a:stretch/>
            </p:blipFill>
            <p:spPr>
              <a:xfrm>
                <a:off x="3776760" y="1745280"/>
                <a:ext cx="1265400" cy="641160"/>
              </a:xfrm>
              <a:prstGeom prst="rect">
                <a:avLst/>
              </a:prstGeom>
              <a:ln>
                <a:noFill/>
              </a:ln>
            </p:spPr>
          </p:pic>
          <p:sp>
            <p:nvSpPr>
              <p:cNvPr id="218" name="CustomShape 13"/>
              <p:cNvSpPr/>
              <p:nvPr/>
            </p:nvSpPr>
            <p:spPr>
              <a:xfrm>
                <a:off x="3638160" y="2432880"/>
                <a:ext cx="1542600" cy="282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00000"/>
                  </a:lnSpc>
                </a:pPr>
                <a:r>
                  <a:rPr lang="en-US" sz="1400" b="1" strike="noStrike" spc="-1">
                    <a:solidFill>
                      <a:srgbClr val="404040"/>
                    </a:solidFill>
                    <a:latin typeface="Arial"/>
                  </a:rPr>
                  <a:t>Arwyddion Allanfeydd Tân:  </a:t>
                </a:r>
                <a:r>
                  <a:rPr lang="en-US" sz="1400" b="0" strike="noStrike" spc="-1">
                    <a:solidFill>
                      <a:srgbClr val="404040"/>
                    </a:solidFill>
                    <a:latin typeface="Arial"/>
                  </a:rPr>
                  <a:t>Cyfarwyddyd ar sut i adael yr adeilad yn gyflym</a:t>
                </a:r>
                <a:endParaRPr lang="en-US" sz="1400" b="0" strike="noStrike" spc="-1">
                  <a:latin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 descr="Image"/>
          <p:cNvPicPr/>
          <p:nvPr/>
        </p:nvPicPr>
        <p:blipFill>
          <a:blip r:embed="rId3"/>
          <a:stretch/>
        </p:blipFill>
        <p:spPr>
          <a:xfrm>
            <a:off x="6027480" y="0"/>
            <a:ext cx="2324160" cy="6857640"/>
          </a:xfrm>
          <a:prstGeom prst="rect">
            <a:avLst/>
          </a:prstGeom>
          <a:ln w="12600">
            <a:noFill/>
          </a:ln>
        </p:spPr>
      </p:pic>
      <p:sp>
        <p:nvSpPr>
          <p:cNvPr id="220"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Mannau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Aros</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Diogel</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21"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2" name="CustomShape 2"/>
          <p:cNvSpPr/>
          <p:nvPr/>
        </p:nvSpPr>
        <p:spPr>
          <a:xfrm>
            <a:off x="720000" y="1304280"/>
            <a:ext cx="4666320" cy="419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20000"/>
              </a:lnSpc>
              <a:spcBef>
                <a:spcPts val="601"/>
              </a:spcBef>
            </a:pPr>
            <a:r>
              <a:rPr lang="en-GB" sz="1800" b="0" strike="noStrike" spc="-1" err="1">
                <a:solidFill>
                  <a:srgbClr val="404040"/>
                </a:solidFill>
                <a:latin typeface="Arial"/>
                <a:ea typeface="Calibri"/>
              </a:rPr>
              <a:t>Os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na</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allwch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adael</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adeilad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gan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ddefnyddio'r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grisiau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dylai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fod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gennych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Gynllun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Personol</a:t>
            </a:r>
            <a:r>
              <a:rPr lang="en-GB" sz="1800" b="0" strike="noStrike" spc="-1">
                <a:solidFill>
                  <a:srgbClr val="404040"/>
                </a:solidFill>
                <a:latin typeface="Arial"/>
                <a:ea typeface="Calibri"/>
              </a:rPr>
              <a:t> Dianc </a:t>
            </a:r>
            <a:r>
              <a:rPr lang="en-GB" sz="1800" b="0" strike="noStrike" spc="-1" err="1">
                <a:solidFill>
                  <a:srgbClr val="404040"/>
                </a:solidFill>
                <a:latin typeface="Arial"/>
                <a:ea typeface="Calibri"/>
              </a:rPr>
              <a:t>mewn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Argyfwng</a:t>
            </a:r>
            <a:r>
              <a:rPr lang="en-GB" sz="1800" b="0" strike="noStrike" spc="-1">
                <a:solidFill>
                  <a:srgbClr val="404040"/>
                </a:solidFill>
                <a:latin typeface="Arial"/>
                <a:ea typeface="Calibri"/>
              </a:rPr>
              <a:t> (PEEP) (</a:t>
            </a:r>
            <a:r>
              <a:rPr lang="en-GB" sz="1800" b="0" strike="noStrike" spc="-1" err="1">
                <a:solidFill>
                  <a:srgbClr val="404040"/>
                </a:solidFill>
                <a:latin typeface="Arial"/>
                <a:ea typeface="Calibri"/>
              </a:rPr>
              <a:t>wedi'i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drefnu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trwy'r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Gwasanaethau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Anabledd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sy'n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cynghori</a:t>
            </a:r>
            <a:r>
              <a:rPr lang="en-GB" sz="1800" b="0" strike="noStrike" spc="-1">
                <a:solidFill>
                  <a:srgbClr val="404040"/>
                </a:solidFill>
                <a:latin typeface="Arial"/>
                <a:ea typeface="Calibri"/>
              </a:rPr>
              <a:t> am </a:t>
            </a:r>
            <a:r>
              <a:rPr lang="en-GB" sz="1800" b="0" strike="noStrike" spc="-1" err="1">
                <a:solidFill>
                  <a:srgbClr val="404040"/>
                </a:solidFill>
                <a:latin typeface="Arial"/>
                <a:ea typeface="Calibri"/>
              </a:rPr>
              <a:t>Bwyntiau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Lloches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cyfleuster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cyfathrebu</a:t>
            </a:r>
            <a:r>
              <a:rPr lang="en-GB" sz="1800" b="0" strike="noStrike" spc="-1">
                <a:solidFill>
                  <a:srgbClr val="404040"/>
                </a:solidFill>
                <a:latin typeface="Arial"/>
                <a:ea typeface="Calibri"/>
              </a:rPr>
              <a:t>.</a:t>
            </a:r>
            <a:endParaRPr lang="en-US" sz="1800" b="0" strike="noStrike" spc="-1">
              <a:latin typeface="Arial"/>
            </a:endParaRPr>
          </a:p>
          <a:p>
            <a:pPr>
              <a:lnSpc>
                <a:spcPct val="120000"/>
              </a:lnSpc>
              <a:spcBef>
                <a:spcPts val="601"/>
              </a:spcBef>
            </a:pPr>
            <a:r>
              <a:rPr lang="en-GB" sz="1800" b="0" strike="noStrike" spc="-1" err="1">
                <a:solidFill>
                  <a:srgbClr val="404040"/>
                </a:solidFill>
                <a:latin typeface="Arial"/>
                <a:ea typeface="Calibri"/>
              </a:rPr>
              <a:t>Os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yw'r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larwm</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seinio</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ewch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Bwynt</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Lloches</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a'i</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actifadu</a:t>
            </a:r>
            <a:r>
              <a:rPr lang="en-GB" sz="1800" b="0" strike="noStrike" spc="-1">
                <a:solidFill>
                  <a:srgbClr val="404040"/>
                </a:solidFill>
                <a:latin typeface="Arial"/>
                <a:ea typeface="Calibri"/>
              </a:rPr>
              <a:t>.</a:t>
            </a:r>
            <a:endParaRPr lang="en-US" sz="1800" b="0" strike="noStrike" spc="-1">
              <a:latin typeface="Arial"/>
            </a:endParaRPr>
          </a:p>
          <a:p>
            <a:pPr>
              <a:lnSpc>
                <a:spcPct val="120000"/>
              </a:lnSpc>
              <a:spcBef>
                <a:spcPts val="601"/>
              </a:spcBef>
            </a:pPr>
            <a:r>
              <a:rPr lang="en-GB" sz="1800" b="0" strike="noStrike" spc="-1" err="1">
                <a:solidFill>
                  <a:srgbClr val="404040"/>
                </a:solidFill>
                <a:latin typeface="Arial"/>
                <a:ea typeface="Calibri"/>
              </a:rPr>
              <a:t>Mae'r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rhan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fwyaf</a:t>
            </a:r>
            <a:r>
              <a:rPr lang="en-GB" sz="1800" b="0" strike="noStrike" spc="-1">
                <a:solidFill>
                  <a:srgbClr val="404040"/>
                </a:solidFill>
                <a:latin typeface="Arial"/>
                <a:ea typeface="Calibri"/>
              </a:rPr>
              <a:t> o </a:t>
            </a:r>
            <a:r>
              <a:rPr lang="en-GB" sz="1800" b="0" strike="noStrike" spc="-1" err="1">
                <a:solidFill>
                  <a:srgbClr val="404040"/>
                </a:solidFill>
                <a:latin typeface="Arial"/>
                <a:ea typeface="Calibri"/>
              </a:rPr>
              <a:t>systemau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cysylltu</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â'r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Gwasanaeth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drwy</a:t>
            </a:r>
            <a:r>
              <a:rPr lang="en-GB" sz="1800" b="0" strike="noStrike" spc="-1">
                <a:solidFill>
                  <a:srgbClr val="404040"/>
                </a:solidFill>
                <a:latin typeface="Arial"/>
                <a:ea typeface="Calibri"/>
              </a:rPr>
              <a:t> intercom. Pan </a:t>
            </a:r>
            <a:r>
              <a:rPr lang="en-GB" sz="1800" b="0" strike="noStrike" spc="-1" err="1">
                <a:solidFill>
                  <a:srgbClr val="404040"/>
                </a:solidFill>
                <a:latin typeface="Arial"/>
                <a:ea typeface="Calibri"/>
              </a:rPr>
              <a:t>fydd</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Diogelwch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yn</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ateb</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dywedwch</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wrthynt</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ble'r</a:t>
            </a:r>
            <a:r>
              <a:rPr lang="en-GB" sz="1800" b="0" strike="noStrike" spc="-1">
                <a:solidFill>
                  <a:srgbClr val="404040"/>
                </a:solidFill>
                <a:latin typeface="Arial"/>
                <a:ea typeface="Calibri"/>
              </a:rPr>
              <a:t> </a:t>
            </a:r>
            <a:r>
              <a:rPr lang="en-GB" sz="1800" b="0" strike="noStrike" spc="-1" err="1">
                <a:solidFill>
                  <a:srgbClr val="404040"/>
                </a:solidFill>
                <a:latin typeface="Arial"/>
                <a:ea typeface="Calibri"/>
              </a:rPr>
              <a:t>ydych</a:t>
            </a:r>
            <a:r>
              <a:rPr lang="en-GB" sz="1800" b="0" strike="noStrike" spc="-1">
                <a:solidFill>
                  <a:srgbClr val="404040"/>
                </a:solidFill>
                <a:latin typeface="Arial"/>
                <a:ea typeface="Calibri"/>
              </a:rPr>
              <a:t> a </a:t>
            </a:r>
            <a:r>
              <a:rPr lang="en-GB" sz="1800" b="0" strike="noStrike" spc="-1" err="1">
                <a:solidFill>
                  <a:srgbClr val="404040"/>
                </a:solidFill>
                <a:latin typeface="Arial"/>
                <a:ea typeface="Calibri"/>
              </a:rPr>
              <a:t>disgwyl</a:t>
            </a:r>
            <a:r>
              <a:rPr lang="en-GB" sz="1800" b="0" strike="noStrike" spc="-1">
                <a:solidFill>
                  <a:srgbClr val="404040"/>
                </a:solidFill>
                <a:latin typeface="Arial"/>
                <a:ea typeface="Calibri"/>
              </a:rPr>
              <a:t> am </a:t>
            </a:r>
            <a:r>
              <a:rPr lang="en-GB" sz="1800" b="0" strike="noStrike" spc="-1" err="1">
                <a:solidFill>
                  <a:srgbClr val="404040"/>
                </a:solidFill>
                <a:latin typeface="Arial"/>
                <a:ea typeface="Calibri"/>
              </a:rPr>
              <a:t>gyfarwyddyd</a:t>
            </a:r>
            <a:r>
              <a:rPr lang="en-GB" sz="1800" b="0" strike="noStrike" spc="-1">
                <a:solidFill>
                  <a:srgbClr val="404040"/>
                </a:solidFill>
                <a:latin typeface="Arial"/>
                <a:ea typeface="Calibri"/>
              </a:rPr>
              <a:t>.</a:t>
            </a:r>
            <a:endParaRPr lang="en-US" sz="1800" b="0" strike="noStrike" spc="-1">
              <a:latin typeface="Arial"/>
            </a:endParaRPr>
          </a:p>
        </p:txBody>
      </p:sp>
      <p:pic>
        <p:nvPicPr>
          <p:cNvPr id="223" name="Picture 24" descr="Llun o system Pwynt Lloches wedi'i gosod ar wal"/>
          <p:cNvPicPr/>
          <p:nvPr/>
        </p:nvPicPr>
        <p:blipFill>
          <a:blip r:embed="rId5"/>
          <a:srcRect l="3382" r="3632" b="3880"/>
          <a:stretch/>
        </p:blipFill>
        <p:spPr>
          <a:xfrm>
            <a:off x="5532120" y="1458000"/>
            <a:ext cx="2407320" cy="27939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 descr="Image"/>
          <p:cNvPicPr/>
          <p:nvPr/>
        </p:nvPicPr>
        <p:blipFill>
          <a:blip r:embed="rId3"/>
          <a:stretch/>
        </p:blipFill>
        <p:spPr>
          <a:xfrm>
            <a:off x="6027480" y="0"/>
            <a:ext cx="2324160" cy="6857640"/>
          </a:xfrm>
          <a:prstGeom prst="rect">
            <a:avLst/>
          </a:prstGeom>
          <a:ln w="12600">
            <a:noFill/>
          </a:ln>
        </p:spPr>
      </p:pic>
      <p:sp>
        <p:nvSpPr>
          <p:cNvPr id="22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Mewn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Argyfwng</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2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27" name="CustomShape 2"/>
          <p:cNvSpPr/>
          <p:nvPr/>
        </p:nvSpPr>
        <p:spPr>
          <a:xfrm>
            <a:off x="720000" y="1440000"/>
            <a:ext cx="4967280" cy="40320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60000" indent="-359640">
              <a:lnSpc>
                <a:spcPct val="110000"/>
              </a:lnSpc>
              <a:spcAft>
                <a:spcPts val="1199"/>
              </a:spcAft>
              <a:buClr>
                <a:srgbClr val="404040"/>
              </a:buClr>
              <a:buFont typeface="Arial"/>
              <a:buChar char="•"/>
            </a:pPr>
            <a:r>
              <a:rPr lang="cy-GB" sz="1700" b="1" strike="noStrike" spc="-1">
                <a:solidFill>
                  <a:srgbClr val="404040"/>
                </a:solidFill>
                <a:latin typeface="Arial"/>
              </a:rPr>
              <a:t>Rhifau Ffôn Argyfwng:</a:t>
            </a:r>
            <a:endParaRPr lang="en-US" sz="1700" b="0" strike="noStrike" spc="-1">
              <a:latin typeface="Arial"/>
            </a:endParaRPr>
          </a:p>
          <a:p>
            <a:pPr marL="360000" indent="-359640">
              <a:lnSpc>
                <a:spcPct val="110000"/>
              </a:lnSpc>
              <a:spcAft>
                <a:spcPts val="1199"/>
              </a:spcAft>
              <a:buClr>
                <a:srgbClr val="404040"/>
              </a:buClr>
              <a:buFont typeface="Arial"/>
              <a:buChar char="•"/>
            </a:pPr>
            <a:r>
              <a:rPr lang="cy-GB" sz="1700" b="0" strike="noStrike" spc="-1">
                <a:solidFill>
                  <a:srgbClr val="404040"/>
                </a:solidFill>
                <a:latin typeface="Arial"/>
              </a:rPr>
              <a:t>Ffoniwch y Gwasanaeth Diogelwch ar 333 (ffôn mewnol/Timau) am Gymorth Cyntaf, Ambiwlans, Tân, yr Heddlu</a:t>
            </a:r>
            <a:endParaRPr lang="en-US" sz="1700" b="0" strike="noStrike" spc="-1">
              <a:latin typeface="Arial"/>
            </a:endParaRPr>
          </a:p>
          <a:p>
            <a:pPr marL="360000" indent="-359640">
              <a:lnSpc>
                <a:spcPct val="110000"/>
              </a:lnSpc>
              <a:spcAft>
                <a:spcPts val="1199"/>
              </a:spcAft>
              <a:buClr>
                <a:srgbClr val="404040"/>
              </a:buClr>
              <a:buFont typeface="Arial"/>
              <a:buChar char="•"/>
            </a:pPr>
            <a:r>
              <a:rPr lang="cy-GB" sz="1700" b="0" strike="noStrike" spc="-1">
                <a:solidFill>
                  <a:srgbClr val="404040"/>
                </a:solidFill>
                <a:latin typeface="Arial"/>
              </a:rPr>
              <a:t>Neu ffoniwch staff Diogelwch ar:</a:t>
            </a:r>
            <a:endParaRPr lang="en-US" sz="1700" b="0" strike="noStrike" spc="-1">
              <a:latin typeface="Arial"/>
            </a:endParaRPr>
          </a:p>
          <a:p>
            <a:pPr marL="857160" lvl="1" indent="-342720">
              <a:lnSpc>
                <a:spcPct val="110000"/>
              </a:lnSpc>
              <a:spcAft>
                <a:spcPts val="451"/>
              </a:spcAft>
              <a:buClr>
                <a:srgbClr val="404040"/>
              </a:buClr>
              <a:buFont typeface="Arial"/>
              <a:buChar char="•"/>
            </a:pPr>
            <a:r>
              <a:rPr lang="en-GB" sz="1700" b="0" strike="noStrike" spc="-1">
                <a:solidFill>
                  <a:srgbClr val="404040"/>
                </a:solidFill>
                <a:latin typeface="Arial"/>
              </a:rPr>
              <a:t>01248 38 2795  </a:t>
            </a:r>
            <a:endParaRPr lang="en-US" sz="1700" b="0" strike="noStrike" spc="-1">
              <a:latin typeface="Arial"/>
            </a:endParaRPr>
          </a:p>
          <a:p>
            <a:pPr marL="857160" lvl="1" indent="-342720">
              <a:lnSpc>
                <a:spcPct val="110000"/>
              </a:lnSpc>
              <a:spcAft>
                <a:spcPts val="451"/>
              </a:spcAft>
              <a:buClr>
                <a:srgbClr val="404040"/>
              </a:buClr>
              <a:buFont typeface="Arial"/>
              <a:buChar char="•"/>
            </a:pPr>
            <a:r>
              <a:rPr lang="en-GB" sz="1700" b="0" strike="noStrike" spc="-1">
                <a:solidFill>
                  <a:srgbClr val="404040"/>
                </a:solidFill>
                <a:latin typeface="Arial"/>
              </a:rPr>
              <a:t>01248 38 3472 </a:t>
            </a:r>
            <a:endParaRPr lang="en-US" sz="1700" b="0" strike="noStrike" spc="-1">
              <a:latin typeface="Arial"/>
            </a:endParaRPr>
          </a:p>
          <a:p>
            <a:pPr marL="857160" lvl="1" indent="-342720">
              <a:lnSpc>
                <a:spcPct val="110000"/>
              </a:lnSpc>
              <a:spcAft>
                <a:spcPts val="1800"/>
              </a:spcAft>
              <a:buClr>
                <a:srgbClr val="404040"/>
              </a:buClr>
              <a:buFont typeface="Arial"/>
              <a:buChar char="•"/>
            </a:pPr>
            <a:r>
              <a:rPr lang="en-GB" sz="1700" b="0" strike="noStrike" spc="-1">
                <a:solidFill>
                  <a:srgbClr val="404040"/>
                </a:solidFill>
                <a:latin typeface="Arial"/>
              </a:rPr>
              <a:t>01248 38 8041</a:t>
            </a:r>
            <a:endParaRPr lang="en-US" sz="1700" b="0" strike="noStrike" spc="-1">
              <a:latin typeface="Arial"/>
            </a:endParaRPr>
          </a:p>
          <a:p>
            <a:pPr marL="360000" indent="-359640">
              <a:lnSpc>
                <a:spcPct val="110000"/>
              </a:lnSpc>
              <a:buClr>
                <a:srgbClr val="404040"/>
              </a:buClr>
              <a:buFont typeface="Arial"/>
              <a:buChar char="•"/>
            </a:pPr>
            <a:r>
              <a:rPr lang="en-GB" sz="1700" b="0" strike="noStrike" spc="-1" err="1">
                <a:solidFill>
                  <a:srgbClr val="404040"/>
                </a:solidFill>
                <a:latin typeface="Arial"/>
              </a:rPr>
              <a:t>Os</a:t>
            </a:r>
            <a:r>
              <a:rPr lang="en-GB" sz="1700" b="0" strike="noStrike" spc="-1">
                <a:solidFill>
                  <a:srgbClr val="404040"/>
                </a:solidFill>
                <a:latin typeface="Arial"/>
              </a:rPr>
              <a:t> </a:t>
            </a:r>
            <a:r>
              <a:rPr lang="en-GB" sz="1700" b="0" strike="noStrike" spc="-1" err="1">
                <a:solidFill>
                  <a:srgbClr val="404040"/>
                </a:solidFill>
                <a:latin typeface="Arial"/>
              </a:rPr>
              <a:t>nad</a:t>
            </a:r>
            <a:r>
              <a:rPr lang="en-GB" sz="1700" b="0" strike="noStrike" spc="-1">
                <a:solidFill>
                  <a:srgbClr val="404040"/>
                </a:solidFill>
                <a:latin typeface="Arial"/>
              </a:rPr>
              <a:t> </a:t>
            </a:r>
            <a:r>
              <a:rPr lang="en-GB" sz="1700" b="0" strike="noStrike" spc="-1" err="1">
                <a:solidFill>
                  <a:srgbClr val="404040"/>
                </a:solidFill>
                <a:latin typeface="Arial"/>
              </a:rPr>
              <a:t>oes</a:t>
            </a:r>
            <a:r>
              <a:rPr lang="en-GB" sz="1700" b="0" strike="noStrike" spc="-1">
                <a:solidFill>
                  <a:srgbClr val="404040"/>
                </a:solidFill>
                <a:latin typeface="Arial"/>
              </a:rPr>
              <a:t> staff </a:t>
            </a:r>
            <a:r>
              <a:rPr lang="en-GB" sz="1700" b="0" strike="noStrike" spc="-1" err="1">
                <a:solidFill>
                  <a:srgbClr val="404040"/>
                </a:solidFill>
                <a:latin typeface="Arial"/>
              </a:rPr>
              <a:t>Diogelwch</a:t>
            </a:r>
            <a:r>
              <a:rPr lang="en-GB" sz="1700" b="0" strike="noStrike" spc="-1">
                <a:solidFill>
                  <a:srgbClr val="404040"/>
                </a:solidFill>
                <a:latin typeface="Arial"/>
              </a:rPr>
              <a:t> </a:t>
            </a:r>
            <a:r>
              <a:rPr lang="en-GB" sz="1700" b="0" strike="noStrike" spc="-1" err="1">
                <a:solidFill>
                  <a:srgbClr val="404040"/>
                </a:solidFill>
                <a:latin typeface="Arial"/>
              </a:rPr>
              <a:t>ar</a:t>
            </a:r>
            <a:r>
              <a:rPr lang="en-GB" sz="1700" b="0" strike="noStrike" spc="-1">
                <a:solidFill>
                  <a:srgbClr val="404040"/>
                </a:solidFill>
                <a:latin typeface="Arial"/>
              </a:rPr>
              <a:t> </a:t>
            </a:r>
            <a:r>
              <a:rPr lang="en-GB" sz="1700" b="0" strike="noStrike" spc="-1" err="1">
                <a:solidFill>
                  <a:srgbClr val="404040"/>
                </a:solidFill>
                <a:latin typeface="Arial"/>
              </a:rPr>
              <a:t>gael</a:t>
            </a:r>
            <a:r>
              <a:rPr lang="en-GB" sz="1700" b="0" strike="noStrike" spc="-1">
                <a:solidFill>
                  <a:srgbClr val="404040"/>
                </a:solidFill>
                <a:latin typeface="Arial"/>
              </a:rPr>
              <a:t>, </a:t>
            </a:r>
            <a:r>
              <a:rPr lang="en-GB" sz="1700" b="0" strike="noStrike" spc="-1" err="1">
                <a:solidFill>
                  <a:srgbClr val="404040"/>
                </a:solidFill>
                <a:latin typeface="Arial"/>
              </a:rPr>
              <a:t>ffoniwch</a:t>
            </a:r>
            <a:r>
              <a:rPr lang="en-GB" sz="1700" b="0" strike="noStrike" spc="-1">
                <a:solidFill>
                  <a:srgbClr val="404040"/>
                </a:solidFill>
                <a:latin typeface="Arial"/>
              </a:rPr>
              <a:t> 999/112 am </a:t>
            </a:r>
            <a:r>
              <a:rPr lang="en-GB" sz="1700" b="0" strike="noStrike" spc="-1" err="1">
                <a:solidFill>
                  <a:srgbClr val="404040"/>
                </a:solidFill>
                <a:latin typeface="Arial"/>
              </a:rPr>
              <a:t>yr</a:t>
            </a:r>
            <a:r>
              <a:rPr lang="en-GB" sz="1700" b="0" strike="noStrike" spc="-1">
                <a:solidFill>
                  <a:srgbClr val="404040"/>
                </a:solidFill>
                <a:latin typeface="Arial"/>
              </a:rPr>
              <a:t> </a:t>
            </a:r>
            <a:r>
              <a:rPr lang="en-GB" sz="1700" b="0" strike="noStrike" spc="-1" err="1">
                <a:solidFill>
                  <a:srgbClr val="404040"/>
                </a:solidFill>
                <a:latin typeface="Arial"/>
              </a:rPr>
              <a:t>Heddlu</a:t>
            </a:r>
            <a:r>
              <a:rPr lang="en-GB" sz="1700" b="0" strike="noStrike" spc="-1">
                <a:solidFill>
                  <a:srgbClr val="404040"/>
                </a:solidFill>
                <a:latin typeface="Arial"/>
              </a:rPr>
              <a:t>, </a:t>
            </a:r>
            <a:r>
              <a:rPr lang="en-GB" sz="1700" b="0" strike="noStrike" spc="-1" err="1">
                <a:solidFill>
                  <a:srgbClr val="404040"/>
                </a:solidFill>
                <a:latin typeface="Arial"/>
              </a:rPr>
              <a:t>Ambiwlans</a:t>
            </a:r>
            <a:r>
              <a:rPr lang="en-GB" sz="1700" b="0" strike="noStrike" spc="-1">
                <a:solidFill>
                  <a:srgbClr val="404040"/>
                </a:solidFill>
                <a:latin typeface="Arial"/>
              </a:rPr>
              <a:t> </a:t>
            </a:r>
            <a:r>
              <a:rPr lang="en-GB" sz="1700" b="0" strike="noStrike" spc="-1" err="1">
                <a:solidFill>
                  <a:srgbClr val="404040"/>
                </a:solidFill>
                <a:latin typeface="Arial"/>
              </a:rPr>
              <a:t>neu'r</a:t>
            </a:r>
            <a:r>
              <a:rPr lang="en-GB" sz="1700" b="0" strike="noStrike" spc="-1">
                <a:solidFill>
                  <a:srgbClr val="404040"/>
                </a:solidFill>
                <a:latin typeface="Arial"/>
              </a:rPr>
              <a:t> </a:t>
            </a:r>
            <a:r>
              <a:rPr lang="en-GB" sz="1700" b="0" strike="noStrike" spc="-1" err="1">
                <a:solidFill>
                  <a:srgbClr val="404040"/>
                </a:solidFill>
                <a:latin typeface="Arial"/>
              </a:rPr>
              <a:t>Gwasanaeth</a:t>
            </a:r>
            <a:r>
              <a:rPr lang="en-GB" sz="1700" b="0" strike="noStrike" spc="-1">
                <a:solidFill>
                  <a:srgbClr val="404040"/>
                </a:solidFill>
                <a:latin typeface="Arial"/>
              </a:rPr>
              <a:t> Tân ac </a:t>
            </a:r>
            <a:r>
              <a:rPr lang="en-GB" sz="1700" b="0" strike="noStrike" spc="-1" err="1">
                <a:solidFill>
                  <a:srgbClr val="404040"/>
                </a:solidFill>
                <a:latin typeface="Arial"/>
              </a:rPr>
              <a:t>Achub</a:t>
            </a:r>
            <a:endParaRPr lang="en-US" sz="1700" b="0" strike="noStrike" spc="-1" err="1">
              <a:latin typeface="Arial"/>
            </a:endParaRPr>
          </a:p>
        </p:txBody>
      </p:sp>
      <p:grpSp>
        <p:nvGrpSpPr>
          <p:cNvPr id="228" name="Group 3">
            <a:extLst>
              <a:ext uri="{C183D7F6-B498-43B3-948B-1728B52AA6E4}">
                <adec:decorative xmlns:adec="http://schemas.microsoft.com/office/drawing/2017/decorative" val="1"/>
              </a:ext>
            </a:extLst>
          </p:cNvPr>
          <p:cNvGrpSpPr/>
          <p:nvPr/>
        </p:nvGrpSpPr>
        <p:grpSpPr>
          <a:xfrm>
            <a:off x="5934960" y="2185560"/>
            <a:ext cx="2163240" cy="3130200"/>
            <a:chOff x="5934960" y="2185560"/>
            <a:chExt cx="2163240" cy="3130200"/>
          </a:xfrm>
        </p:grpSpPr>
        <p:pic>
          <p:nvPicPr>
            <p:cNvPr id="229" name="Picture 12" descr="Llun o'r groes werdd - y symbol ar gyfer Cymorth Cyntaf"/>
            <p:cNvPicPr/>
            <p:nvPr/>
          </p:nvPicPr>
          <p:blipFill>
            <a:blip r:embed="rId5"/>
            <a:stretch/>
          </p:blipFill>
          <p:spPr>
            <a:xfrm>
              <a:off x="6059160" y="2185560"/>
              <a:ext cx="1915200" cy="1915200"/>
            </a:xfrm>
            <a:prstGeom prst="rect">
              <a:avLst/>
            </a:prstGeom>
            <a:ln>
              <a:noFill/>
            </a:ln>
          </p:spPr>
        </p:pic>
        <p:sp>
          <p:nvSpPr>
            <p:cNvPr id="230" name="CustomShape 4"/>
            <p:cNvSpPr/>
            <p:nvPr/>
          </p:nvSpPr>
          <p:spPr>
            <a:xfrm>
              <a:off x="5934960" y="4159800"/>
              <a:ext cx="2163240" cy="115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a:solidFill>
                    <a:srgbClr val="404040"/>
                  </a:solidFill>
                  <a:latin typeface="Arial"/>
                </a:rPr>
                <a:t>Chwiliwch am Bosteri Cymorth Cyntaf a fydd yn rhoi manylion am drefniadau Cymorth Cyntaf lleol</a:t>
              </a:r>
              <a:endParaRPr lang="en-US" sz="1400" b="0" strike="noStrike" spc="-1">
                <a:latin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 descr="Image"/>
          <p:cNvPicPr/>
          <p:nvPr/>
        </p:nvPicPr>
        <p:blipFill>
          <a:blip r:embed="rId3"/>
          <a:stretch/>
        </p:blipFill>
        <p:spPr>
          <a:xfrm>
            <a:off x="6027480" y="0"/>
            <a:ext cx="2324160" cy="6857640"/>
          </a:xfrm>
          <a:prstGeom prst="rect">
            <a:avLst/>
          </a:prstGeom>
          <a:ln w="12600">
            <a:noFill/>
          </a:ln>
        </p:spPr>
      </p:pic>
      <p:sp>
        <p:nvSpPr>
          <p:cNvPr id="232"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Adrodd</a:t>
            </a:r>
            <a:r>
              <a:rPr kumimoji="0" lang="en-GB" sz="2400" b="1" i="0" u="none" strike="noStrike" kern="1200" cap="none" spc="-1" normalizeH="0" baseline="0" noProof="0">
                <a:ln>
                  <a:noFill/>
                </a:ln>
                <a:solidFill>
                  <a:srgbClr val="003973"/>
                </a:solidFill>
                <a:effectLst/>
                <a:uLnTx/>
                <a:uFillTx/>
                <a:latin typeface="Arial"/>
                <a:ea typeface="+mn-ea"/>
                <a:cs typeface="+mn-cs"/>
              </a:rPr>
              <a:t> am </a:t>
            </a:r>
            <a:r>
              <a:rPr kumimoji="0" lang="en-GB" sz="2400" b="1" i="0" u="none" strike="noStrike" kern="1200" cap="none" spc="-1" normalizeH="0" baseline="0" noProof="0" err="1">
                <a:ln>
                  <a:noFill/>
                </a:ln>
                <a:solidFill>
                  <a:srgbClr val="003973"/>
                </a:solidFill>
                <a:effectLst/>
                <a:uLnTx/>
                <a:uFillTx/>
                <a:latin typeface="Arial"/>
                <a:ea typeface="+mn-ea"/>
                <a:cs typeface="+mn-cs"/>
              </a:rPr>
              <a:t>Ddamweiniau</a:t>
            </a:r>
            <a:r>
              <a:rPr kumimoji="0" lang="en-GB" sz="2400" b="1" i="0" u="none" strike="noStrike" kern="1200" cap="none" spc="-1" normalizeH="0" baseline="0" noProof="0">
                <a:ln>
                  <a:noFill/>
                </a:ln>
                <a:solidFill>
                  <a:srgbClr val="003973"/>
                </a:solidFill>
                <a:effectLst/>
                <a:uLnTx/>
                <a:uFillTx/>
                <a:latin typeface="Arial"/>
                <a:ea typeface="+mn-ea"/>
                <a:cs typeface="+mn-cs"/>
              </a:rPr>
              <a:t> / </a:t>
            </a:r>
            <a:r>
              <a:rPr kumimoji="0" lang="en-GB" sz="2400" b="1" i="0" u="none" strike="noStrike" kern="1200" cap="none" spc="-1" normalizeH="0" baseline="0" noProof="0" err="1">
                <a:ln>
                  <a:noFill/>
                </a:ln>
                <a:solidFill>
                  <a:srgbClr val="003973"/>
                </a:solidFill>
                <a:effectLst/>
                <a:uLnTx/>
                <a:uFillTx/>
                <a:latin typeface="Arial"/>
                <a:ea typeface="+mn-ea"/>
                <a:cs typeface="+mn-cs"/>
              </a:rPr>
              <a:t>Digwyddiadau</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33"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4" name="CustomShape 2"/>
          <p:cNvSpPr/>
          <p:nvPr/>
        </p:nvSpPr>
        <p:spPr>
          <a:xfrm>
            <a:off x="720000" y="1440000"/>
            <a:ext cx="6048000" cy="3405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nSpc>
                <a:spcPct val="110000"/>
              </a:lnSpc>
              <a:spcAft>
                <a:spcPts val="1199"/>
              </a:spcAft>
              <a:tabLst>
                <a:tab pos="0" algn="l"/>
              </a:tabLst>
            </a:pPr>
            <a:r>
              <a:rPr lang="cy-GB" sz="1800" b="1" strike="noStrike" spc="-1">
                <a:solidFill>
                  <a:srgbClr val="404040"/>
                </a:solidFill>
                <a:latin typeface="Arial"/>
              </a:rPr>
              <a:t>Rhowch wybod i'ch Ysgol neu Diwtor:</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ddamwain sy'n arwain at salwch, anaf neu ddifrod</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ddigwyddiad a allai fod wedi arwain at salwch, anaf neu ddifrod</a:t>
            </a:r>
            <a:endParaRPr lang="en-US" sz="1800" b="0" strike="noStrike" spc="-1">
              <a:latin typeface="Arial"/>
            </a:endParaRPr>
          </a:p>
          <a:p>
            <a:pPr marL="228600" indent="-228240">
              <a:lnSpc>
                <a:spcPct val="110000"/>
              </a:lnSpc>
              <a:spcAft>
                <a:spcPts val="1199"/>
              </a:spcAft>
              <a:buClr>
                <a:srgbClr val="404040"/>
              </a:buClr>
              <a:buSzPct val="80000"/>
              <a:buFont typeface="Arial"/>
              <a:buChar char="•"/>
              <a:tabLst>
                <a:tab pos="0" algn="l"/>
              </a:tabLst>
            </a:pPr>
            <a:r>
              <a:rPr lang="cy-GB" sz="1800" b="0" strike="noStrike" spc="-1">
                <a:solidFill>
                  <a:srgbClr val="404040"/>
                </a:solidFill>
                <a:latin typeface="Arial"/>
              </a:rPr>
              <a:t>Unrhyw ddigwyddiad sy'n cynnwys trosedd</a:t>
            </a:r>
            <a:endParaRPr lang="en-US" sz="1800" b="0" strike="noStrike" spc="-1">
              <a:latin typeface="Arial"/>
            </a:endParaRPr>
          </a:p>
          <a:p>
            <a:pPr>
              <a:lnSpc>
                <a:spcPct val="90000"/>
              </a:lnSpc>
              <a:spcBef>
                <a:spcPts val="1001"/>
              </a:spcBef>
              <a:tabLst>
                <a:tab pos="0" algn="l"/>
              </a:tabLst>
            </a:pPr>
            <a:endParaRPr lang="en-US"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descr="Image"/>
          <p:cNvPicPr/>
          <p:nvPr/>
        </p:nvPicPr>
        <p:blipFill>
          <a:blip r:embed="rId3"/>
          <a:stretch/>
        </p:blipFill>
        <p:spPr>
          <a:xfrm>
            <a:off x="6027480" y="0"/>
            <a:ext cx="2324160" cy="6857640"/>
          </a:xfrm>
          <a:prstGeom prst="rect">
            <a:avLst/>
          </a:prstGeom>
          <a:ln w="12600">
            <a:noFill/>
          </a:ln>
        </p:spPr>
      </p:pic>
      <p:sp>
        <p:nvSpPr>
          <p:cNvPr id="236"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Awgrymiadau</a:t>
            </a:r>
            <a:r>
              <a:rPr kumimoji="0" lang="en-GB" sz="2400" b="1" i="0" u="none" strike="noStrike" kern="1200" cap="none" spc="-1" normalizeH="0" baseline="0" noProof="0">
                <a:ln>
                  <a:noFill/>
                </a:ln>
                <a:solidFill>
                  <a:srgbClr val="003973"/>
                </a:solidFill>
                <a:effectLst/>
                <a:uLnTx/>
                <a:uFillTx/>
                <a:latin typeface="Arial"/>
                <a:ea typeface="+mn-ea"/>
                <a:cs typeface="+mn-cs"/>
              </a:rPr>
              <a:t> a </a:t>
            </a:r>
            <a:r>
              <a:rPr kumimoji="0" lang="en-GB" sz="2400" b="1" i="0" u="none" strike="noStrike" kern="1200" cap="none" spc="-1" normalizeH="0" baseline="0" noProof="0" err="1">
                <a:ln>
                  <a:noFill/>
                </a:ln>
                <a:solidFill>
                  <a:srgbClr val="003973"/>
                </a:solidFill>
                <a:effectLst/>
                <a:uLnTx/>
                <a:uFillTx/>
                <a:latin typeface="Arial"/>
                <a:ea typeface="+mn-ea"/>
                <a:cs typeface="+mn-cs"/>
              </a:rPr>
              <a:t>chynghorion</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37"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38" name="CustomShape 2"/>
          <p:cNvSpPr/>
          <p:nvPr/>
        </p:nvSpPr>
        <p:spPr>
          <a:xfrm>
            <a:off x="720000" y="1304280"/>
            <a:ext cx="4363200" cy="472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700" b="0" strike="noStrike" spc="-1">
                <a:solidFill>
                  <a:srgbClr val="404040"/>
                </a:solidFill>
                <a:latin typeface="Arial"/>
              </a:rPr>
              <a:t>Cadw'r gweithle'n drefnus ac yn daclus</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Cadwch eich ardal waith yn lân ac yn daclus</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Gwaredwch â sbwriel yn brydlon</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Trydanol</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â gorlwytho socedi trydanol</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Byddwch yn ofalus o geblau sy'n rhedeg ar hyd y llawr</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â gorchuddio gwresogyddion trydan</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Baglu, llithro neu syrthio</a:t>
            </a:r>
            <a:endParaRPr lang="en-US" sz="1700" b="0" strike="noStrike" spc="-1">
              <a:latin typeface="Arial"/>
            </a:endParaRPr>
          </a:p>
          <a:p>
            <a:pPr marL="576000" lvl="1"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Adroddwch am broblemau e.e. lloriau wedi'u difrodi, rhew ar risiau</a:t>
            </a:r>
            <a:endParaRPr lang="en-US" sz="1700" b="0" strike="noStrike" spc="-1">
              <a:latin typeface="Arial"/>
            </a:endParaRPr>
          </a:p>
          <a:p>
            <a:pPr>
              <a:lnSpc>
                <a:spcPct val="90000"/>
              </a:lnSpc>
              <a:spcBef>
                <a:spcPts val="1001"/>
              </a:spcBef>
              <a:tabLst>
                <a:tab pos="0" algn="l"/>
              </a:tabLst>
            </a:pPr>
            <a:r>
              <a:rPr lang="cy-GB" sz="1700" b="0" strike="noStrike" spc="-1">
                <a:solidFill>
                  <a:srgbClr val="404040"/>
                </a:solidFill>
                <a:latin typeface="Arial"/>
              </a:rPr>
              <a:t>Symud, codi a chario</a:t>
            </a:r>
            <a:endParaRPr lang="en-US" sz="1700" b="0" strike="noStrike" spc="-1">
              <a:latin typeface="Arial"/>
            </a:endParaRPr>
          </a:p>
          <a:p>
            <a:pPr marL="576000" indent="-287640">
              <a:lnSpc>
                <a:spcPct val="90000"/>
              </a:lnSpc>
              <a:spcBef>
                <a:spcPts val="601"/>
              </a:spcBef>
              <a:buClr>
                <a:srgbClr val="404040"/>
              </a:buClr>
              <a:buFont typeface="Arial"/>
              <a:buChar char="•"/>
              <a:tabLst>
                <a:tab pos="0" algn="l"/>
              </a:tabLst>
            </a:pPr>
            <a:r>
              <a:rPr lang="cy-GB" sz="1700" b="0" strike="noStrike" spc="-1">
                <a:solidFill>
                  <a:srgbClr val="404040"/>
                </a:solidFill>
                <a:latin typeface="Arial"/>
              </a:rPr>
              <a:t>Peidiwch byth â mynd i drafferth, gofynnwch am help</a:t>
            </a:r>
            <a:endParaRPr lang="en-US" sz="1700" b="0" strike="noStrike" spc="-1">
              <a:latin typeface="Arial"/>
            </a:endParaRPr>
          </a:p>
        </p:txBody>
      </p:sp>
      <p:grpSp>
        <p:nvGrpSpPr>
          <p:cNvPr id="239" name="Group 3">
            <a:extLst>
              <a:ext uri="{C183D7F6-B498-43B3-948B-1728B52AA6E4}">
                <adec:decorative xmlns:adec="http://schemas.microsoft.com/office/drawing/2017/decorative" val="1"/>
              </a:ext>
            </a:extLst>
          </p:cNvPr>
          <p:cNvGrpSpPr/>
          <p:nvPr/>
        </p:nvGrpSpPr>
        <p:grpSpPr>
          <a:xfrm>
            <a:off x="5277240" y="188336"/>
            <a:ext cx="3146760" cy="1763280"/>
            <a:chOff x="5204880" y="185760"/>
            <a:chExt cx="3146760" cy="1763280"/>
          </a:xfrm>
        </p:grpSpPr>
        <p:pic>
          <p:nvPicPr>
            <p:cNvPr id="240" name="Picture 18" descr="Llun o geblau a phlygiau trydanol blêr"/>
            <p:cNvPicPr/>
            <p:nvPr/>
          </p:nvPicPr>
          <p:blipFill>
            <a:blip r:embed="rId5"/>
            <a:srcRect l="5567" t="-760" r="9883" b="760"/>
            <a:stretch/>
          </p:blipFill>
          <p:spPr>
            <a:xfrm>
              <a:off x="5979240" y="185760"/>
              <a:ext cx="1598400" cy="1166400"/>
            </a:xfrm>
            <a:prstGeom prst="rect">
              <a:avLst/>
            </a:prstGeom>
            <a:ln w="28440">
              <a:noFill/>
            </a:ln>
          </p:spPr>
        </p:pic>
        <p:sp>
          <p:nvSpPr>
            <p:cNvPr id="241" name="CustomShape 4"/>
            <p:cNvSpPr/>
            <p:nvPr/>
          </p:nvSpPr>
          <p:spPr>
            <a:xfrm>
              <a:off x="5204880" y="1432440"/>
              <a:ext cx="314676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Peidiwch</a:t>
              </a:r>
              <a:r>
                <a:rPr lang="en-GB" sz="1400" b="1" strike="noStrike" spc="-1">
                  <a:solidFill>
                    <a:srgbClr val="404040"/>
                  </a:solidFill>
                  <a:latin typeface="Arial"/>
                </a:rPr>
                <a:t> </a:t>
              </a:r>
              <a:r>
                <a:rPr lang="en-GB" sz="1400" b="1" strike="noStrike" spc="-1" err="1">
                  <a:solidFill>
                    <a:srgbClr val="404040"/>
                  </a:solidFill>
                  <a:latin typeface="Arial"/>
                </a:rPr>
                <a:t>byth</a:t>
              </a:r>
              <a:r>
                <a:rPr lang="en-GB" sz="1400" b="1" strike="noStrike" spc="-1">
                  <a:solidFill>
                    <a:srgbClr val="404040"/>
                  </a:solidFill>
                  <a:latin typeface="Arial"/>
                </a:rPr>
                <a:t> â </a:t>
              </a:r>
              <a:r>
                <a:rPr lang="en-GB" sz="1400" b="1" strike="noStrike" spc="-1" err="1">
                  <a:solidFill>
                    <a:srgbClr val="404040"/>
                  </a:solidFill>
                  <a:latin typeface="Arial"/>
                </a:rPr>
                <a:t>gorlwytho</a:t>
              </a:r>
              <a:r>
                <a:rPr lang="en-GB" sz="1400" b="1" strike="noStrike" spc="-1">
                  <a:solidFill>
                    <a:srgbClr val="404040"/>
                  </a:solidFill>
                  <a:latin typeface="Arial"/>
                </a:rPr>
                <a:t> </a:t>
              </a:r>
              <a:r>
                <a:rPr lang="en-GB" sz="1400" b="1" strike="noStrike" spc="-1" err="1">
                  <a:solidFill>
                    <a:srgbClr val="404040"/>
                  </a:solidFill>
                  <a:latin typeface="Arial"/>
                </a:rPr>
                <a:t>socedi</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Byddwch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ymwybodol</a:t>
              </a:r>
              <a:r>
                <a:rPr lang="en-GB" sz="1400" b="1" strike="noStrike" spc="-1">
                  <a:solidFill>
                    <a:srgbClr val="404040"/>
                  </a:solidFill>
                  <a:latin typeface="Arial"/>
                </a:rPr>
                <a:t> o </a:t>
              </a:r>
              <a:r>
                <a:rPr lang="en-GB" sz="1400" b="1" strike="noStrike" spc="-1" err="1">
                  <a:solidFill>
                    <a:srgbClr val="404040"/>
                  </a:solidFill>
                  <a:latin typeface="Arial"/>
                </a:rPr>
                <a:t>geblau</a:t>
              </a:r>
              <a:endParaRPr lang="en-US" sz="1400" b="0" strike="noStrike" spc="-1" err="1">
                <a:latin typeface="Arial"/>
              </a:endParaRPr>
            </a:p>
          </p:txBody>
        </p:sp>
      </p:grpSp>
      <p:grpSp>
        <p:nvGrpSpPr>
          <p:cNvPr id="242" name="Group 5">
            <a:extLst>
              <a:ext uri="{C183D7F6-B498-43B3-948B-1728B52AA6E4}">
                <adec:decorative xmlns:adec="http://schemas.microsoft.com/office/drawing/2017/decorative" val="1"/>
              </a:ext>
            </a:extLst>
          </p:cNvPr>
          <p:cNvGrpSpPr/>
          <p:nvPr/>
        </p:nvGrpSpPr>
        <p:grpSpPr>
          <a:xfrm>
            <a:off x="5773320" y="2139952"/>
            <a:ext cx="2695680" cy="2249280"/>
            <a:chOff x="5773320" y="2130120"/>
            <a:chExt cx="2695680" cy="2249280"/>
          </a:xfrm>
        </p:grpSpPr>
        <p:sp>
          <p:nvSpPr>
            <p:cNvPr id="243" name="CustomShape 6"/>
            <p:cNvSpPr/>
            <p:nvPr/>
          </p:nvSpPr>
          <p:spPr>
            <a:xfrm>
              <a:off x="5773320" y="3436560"/>
              <a:ext cx="269568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Peidiwch</a:t>
              </a:r>
              <a:r>
                <a:rPr lang="en-GB" sz="1400" b="1" strike="noStrike" spc="-1">
                  <a:solidFill>
                    <a:srgbClr val="404040"/>
                  </a:solidFill>
                  <a:latin typeface="Arial"/>
                </a:rPr>
                <a:t> â </a:t>
              </a:r>
              <a:r>
                <a:rPr lang="en-GB" sz="1400" b="1" strike="noStrike" spc="-1" err="1">
                  <a:solidFill>
                    <a:srgbClr val="404040"/>
                  </a:solidFill>
                  <a:latin typeface="Arial"/>
                </a:rPr>
                <a:t>defnyddio</a:t>
              </a:r>
              <a:r>
                <a:rPr lang="en-GB" sz="1400" b="1" strike="noStrike" spc="-1">
                  <a:solidFill>
                    <a:srgbClr val="404040"/>
                  </a:solidFill>
                  <a:latin typeface="Arial"/>
                </a:rPr>
                <a:t> </a:t>
              </a:r>
              <a:r>
                <a:rPr lang="en-GB" sz="1400" b="1" strike="noStrike" spc="-1" err="1">
                  <a:solidFill>
                    <a:srgbClr val="404040"/>
                  </a:solidFill>
                  <a:latin typeface="Arial"/>
                </a:rPr>
                <a:t>rhodfeydd</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mynedfeydd</a:t>
              </a:r>
              <a:r>
                <a:rPr lang="en-GB" sz="1400" b="1" strike="noStrike" spc="-1">
                  <a:solidFill>
                    <a:srgbClr val="404040"/>
                  </a:solidFill>
                  <a:latin typeface="Arial"/>
                </a:rPr>
                <a:t>, </a:t>
              </a:r>
              <a:r>
                <a:rPr lang="en-GB" sz="1400" b="1" strike="noStrike" spc="-1" err="1">
                  <a:solidFill>
                    <a:srgbClr val="404040"/>
                  </a:solidFill>
                  <a:latin typeface="Arial"/>
                </a:rPr>
                <a:t>drysau</a:t>
              </a:r>
              <a:r>
                <a:rPr lang="en-GB" sz="1400" b="1" strike="noStrike" spc="-1">
                  <a:solidFill>
                    <a:srgbClr val="404040"/>
                  </a:solidFill>
                  <a:latin typeface="Arial"/>
                </a:rPr>
                <a:t> </a:t>
              </a:r>
              <a:r>
                <a:rPr lang="en-GB" sz="1400" b="1" strike="noStrike" spc="-1" err="1">
                  <a:solidFill>
                    <a:srgbClr val="404040"/>
                  </a:solidFill>
                  <a:latin typeface="Arial"/>
                </a:rPr>
                <a:t>tân</a:t>
              </a:r>
              <a:r>
                <a:rPr lang="en-GB" sz="1400" b="1" strike="noStrike" spc="-1">
                  <a:solidFill>
                    <a:srgbClr val="404040"/>
                  </a:solidFill>
                  <a:latin typeface="Arial"/>
                </a:rPr>
                <a:t> </a:t>
              </a:r>
              <a:endParaRPr lang="en-US" sz="1400" b="0" strike="noStrike" spc="-1">
                <a:latin typeface="Arial"/>
              </a:endParaRPr>
            </a:p>
            <a:p>
              <a:pPr algn="ctr">
                <a:lnSpc>
                  <a:spcPct val="100000"/>
                </a:lnSpc>
              </a:pPr>
              <a:r>
                <a:rPr lang="en-GB" sz="1400" b="1" strike="noStrike" spc="-1" err="1">
                  <a:solidFill>
                    <a:srgbClr val="404040"/>
                  </a:solidFill>
                  <a:latin typeface="Arial"/>
                </a:rPr>
                <a:t>ar</a:t>
              </a:r>
              <a:r>
                <a:rPr lang="en-GB" sz="1400" b="1" strike="noStrike" spc="-1">
                  <a:solidFill>
                    <a:srgbClr val="404040"/>
                  </a:solidFill>
                  <a:latin typeface="Arial"/>
                </a:rPr>
                <a:t> </a:t>
              </a:r>
              <a:r>
                <a:rPr lang="en-GB" sz="1400" b="1" strike="noStrike" spc="-1" err="1">
                  <a:solidFill>
                    <a:srgbClr val="404040"/>
                  </a:solidFill>
                  <a:latin typeface="Arial"/>
                </a:rPr>
                <a:t>gyfer</a:t>
              </a:r>
              <a:r>
                <a:rPr lang="en-GB" sz="1400" b="1" strike="noStrike" spc="-1">
                  <a:solidFill>
                    <a:srgbClr val="404040"/>
                  </a:solidFill>
                  <a:latin typeface="Arial"/>
                </a:rPr>
                <a:t> </a:t>
              </a:r>
              <a:r>
                <a:rPr lang="en-GB" sz="1400" b="1" strike="noStrike" spc="-1" err="1">
                  <a:solidFill>
                    <a:srgbClr val="404040"/>
                  </a:solidFill>
                  <a:latin typeface="Arial"/>
                </a:rPr>
                <a:t>storio</a:t>
              </a:r>
              <a:endParaRPr lang="en-US" sz="1400" b="0" strike="noStrike" spc="-1" err="1">
                <a:latin typeface="Arial"/>
              </a:endParaRPr>
            </a:p>
          </p:txBody>
        </p:sp>
        <p:pic>
          <p:nvPicPr>
            <p:cNvPr id="244" name="Picture 25" descr="Llun o ddrws Allanfa Dân wedi'i rwystro â sbwriel"/>
            <p:cNvPicPr/>
            <p:nvPr/>
          </p:nvPicPr>
          <p:blipFill>
            <a:blip r:embed="rId6"/>
            <a:srcRect l="16126" t="7016" r="2740" b="4748"/>
            <a:stretch/>
          </p:blipFill>
          <p:spPr>
            <a:xfrm>
              <a:off x="6216480" y="2130120"/>
              <a:ext cx="1808640" cy="1292400"/>
            </a:xfrm>
            <a:prstGeom prst="rect">
              <a:avLst/>
            </a:prstGeom>
            <a:ln w="28440">
              <a:noFill/>
            </a:ln>
          </p:spPr>
        </p:pic>
      </p:grpSp>
      <p:grpSp>
        <p:nvGrpSpPr>
          <p:cNvPr id="245" name="Group 7">
            <a:extLst>
              <a:ext uri="{C183D7F6-B498-43B3-948B-1728B52AA6E4}">
                <adec:decorative xmlns:adec="http://schemas.microsoft.com/office/drawing/2017/decorative" val="1"/>
              </a:ext>
            </a:extLst>
          </p:cNvPr>
          <p:cNvGrpSpPr/>
          <p:nvPr/>
        </p:nvGrpSpPr>
        <p:grpSpPr>
          <a:xfrm>
            <a:off x="4999320" y="4564800"/>
            <a:ext cx="3290760" cy="1963080"/>
            <a:chOff x="4999320" y="4564800"/>
            <a:chExt cx="3290760" cy="1963080"/>
          </a:xfrm>
        </p:grpSpPr>
        <p:sp>
          <p:nvSpPr>
            <p:cNvPr id="246" name="CustomShape 8"/>
            <p:cNvSpPr/>
            <p:nvPr/>
          </p:nvSpPr>
          <p:spPr>
            <a:xfrm>
              <a:off x="4999320" y="5798160"/>
              <a:ext cx="3290760" cy="7297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b="1" strike="noStrike" spc="-1" err="1">
                  <a:solidFill>
                    <a:srgbClr val="404040"/>
                  </a:solidFill>
                  <a:latin typeface="Arial"/>
                </a:rPr>
                <a:t>Cadw’r</a:t>
              </a:r>
              <a:r>
                <a:rPr lang="en-GB" sz="1400" b="1" strike="noStrike" spc="-1">
                  <a:solidFill>
                    <a:srgbClr val="404040"/>
                  </a:solidFill>
                  <a:latin typeface="Arial"/>
                </a:rPr>
                <a:t> </a:t>
              </a:r>
              <a:r>
                <a:rPr lang="en-GB" sz="1400" b="1" strike="noStrike" spc="-1" err="1">
                  <a:solidFill>
                    <a:srgbClr val="404040"/>
                  </a:solidFill>
                  <a:latin typeface="Arial"/>
                </a:rPr>
                <a:t>lle'n</a:t>
              </a:r>
              <a:r>
                <a:rPr lang="en-GB" sz="1400" b="1" strike="noStrike" spc="-1">
                  <a:solidFill>
                    <a:srgbClr val="404040"/>
                  </a:solidFill>
                  <a:latin typeface="Arial"/>
                </a:rPr>
                <a:t> </a:t>
              </a:r>
              <a:r>
                <a:rPr lang="en-GB" sz="1400" b="1" strike="noStrike" spc="-1" err="1">
                  <a:solidFill>
                    <a:srgbClr val="404040"/>
                  </a:solidFill>
                  <a:latin typeface="Arial"/>
                </a:rPr>
                <a:t>drefnus</a:t>
              </a:r>
              <a:r>
                <a:rPr lang="en-GB" sz="1400" b="1" strike="noStrike" spc="-1">
                  <a:solidFill>
                    <a:srgbClr val="404040"/>
                  </a:solidFill>
                  <a:latin typeface="Arial"/>
                </a:rPr>
                <a:t> ac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daclus</a:t>
              </a:r>
              <a:r>
                <a:rPr lang="en-GB" sz="1400" b="1" strike="noStrike" spc="-1">
                  <a:solidFill>
                    <a:srgbClr val="404040"/>
                  </a:solidFill>
                  <a:latin typeface="Arial"/>
                </a:rPr>
                <a:t>. </a:t>
              </a:r>
              <a:r>
                <a:rPr lang="en-GB" sz="1400" b="1" strike="noStrike" spc="-1" err="1">
                  <a:solidFill>
                    <a:srgbClr val="404040"/>
                  </a:solidFill>
                  <a:latin typeface="Arial"/>
                </a:rPr>
                <a:t>Cadwch</a:t>
              </a:r>
              <a:r>
                <a:rPr lang="en-GB" sz="1400" b="1" strike="noStrike" spc="-1">
                  <a:solidFill>
                    <a:srgbClr val="404040"/>
                  </a:solidFill>
                  <a:latin typeface="Arial"/>
                </a:rPr>
                <a:t> </a:t>
              </a:r>
              <a:r>
                <a:rPr lang="en-GB" sz="1400" b="1" strike="noStrike" spc="-1" err="1">
                  <a:solidFill>
                    <a:srgbClr val="404040"/>
                  </a:solidFill>
                  <a:latin typeface="Arial"/>
                </a:rPr>
                <a:t>fannau</a:t>
              </a:r>
              <a:r>
                <a:rPr lang="en-GB" sz="1400" b="1" strike="noStrike" spc="-1">
                  <a:solidFill>
                    <a:srgbClr val="404040"/>
                  </a:solidFill>
                  <a:latin typeface="Arial"/>
                </a:rPr>
                <a:t> </a:t>
              </a:r>
              <a:r>
                <a:rPr lang="en-GB" sz="1400" b="1" strike="noStrike" spc="-1" err="1">
                  <a:solidFill>
                    <a:srgbClr val="404040"/>
                  </a:solidFill>
                  <a:latin typeface="Arial"/>
                </a:rPr>
                <a:t>gwaith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lân</a:t>
              </a:r>
              <a:r>
                <a:rPr lang="en-GB" sz="1400" b="1" strike="noStrike" spc="-1">
                  <a:solidFill>
                    <a:srgbClr val="404040"/>
                  </a:solidFill>
                  <a:latin typeface="Arial"/>
                </a:rPr>
                <a:t> ac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daclus</a:t>
              </a:r>
              <a:r>
                <a:rPr lang="en-GB" sz="1400" b="1" strike="noStrike" spc="-1">
                  <a:solidFill>
                    <a:srgbClr val="404040"/>
                  </a:solidFill>
                  <a:latin typeface="Arial"/>
                </a:rPr>
                <a:t>. </a:t>
              </a:r>
              <a:r>
                <a:rPr lang="en-GB" sz="1400" b="1" strike="noStrike" spc="-1" err="1">
                  <a:solidFill>
                    <a:srgbClr val="404040"/>
                  </a:solidFill>
                  <a:latin typeface="Arial"/>
                </a:rPr>
                <a:t>Gweithiwch</a:t>
              </a:r>
              <a:r>
                <a:rPr lang="en-GB" sz="1400" b="1" strike="noStrike" spc="-1">
                  <a:solidFill>
                    <a:srgbClr val="404040"/>
                  </a:solidFill>
                  <a:latin typeface="Arial"/>
                </a:rPr>
                <a:t> </a:t>
              </a:r>
              <a:r>
                <a:rPr lang="en-GB" sz="1400" b="1" strike="noStrike" spc="-1" err="1">
                  <a:solidFill>
                    <a:srgbClr val="404040"/>
                  </a:solidFill>
                  <a:latin typeface="Arial"/>
                </a:rPr>
                <a:t>yn</a:t>
              </a:r>
              <a:r>
                <a:rPr lang="en-GB" sz="1400" b="1" strike="noStrike" spc="-1">
                  <a:solidFill>
                    <a:srgbClr val="404040"/>
                  </a:solidFill>
                  <a:latin typeface="Arial"/>
                </a:rPr>
                <a:t> </a:t>
              </a:r>
              <a:r>
                <a:rPr lang="en-GB" sz="1400" b="1" strike="noStrike" spc="-1" err="1">
                  <a:solidFill>
                    <a:srgbClr val="404040"/>
                  </a:solidFill>
                  <a:latin typeface="Arial"/>
                </a:rPr>
                <a:t>ddiogel</a:t>
              </a:r>
              <a:endParaRPr lang="en-US" sz="1400" b="0" strike="noStrike" spc="-1" err="1">
                <a:latin typeface="Arial"/>
              </a:endParaRPr>
            </a:p>
          </p:txBody>
        </p:sp>
        <p:pic>
          <p:nvPicPr>
            <p:cNvPr id="247" name="Picture 28" descr="Llun o ddesg flêr ac anniogel"/>
            <p:cNvPicPr/>
            <p:nvPr/>
          </p:nvPicPr>
          <p:blipFill>
            <a:blip r:embed="rId7"/>
            <a:srcRect l="4329" t="5224"/>
            <a:stretch/>
          </p:blipFill>
          <p:spPr>
            <a:xfrm>
              <a:off x="5773320" y="4564800"/>
              <a:ext cx="1743120" cy="1206360"/>
            </a:xfrm>
            <a:prstGeom prst="rect">
              <a:avLst/>
            </a:prstGeom>
            <a:ln w="28440">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 descr="Image"/>
          <p:cNvPicPr/>
          <p:nvPr/>
        </p:nvPicPr>
        <p:blipFill>
          <a:blip r:embed="rId3"/>
          <a:stretch/>
        </p:blipFill>
        <p:spPr>
          <a:xfrm>
            <a:off x="6027480" y="0"/>
            <a:ext cx="2324160" cy="6857640"/>
          </a:xfrm>
          <a:prstGeom prst="rect">
            <a:avLst/>
          </a:prstGeom>
          <a:ln w="12600">
            <a:noFill/>
          </a:ln>
        </p:spPr>
      </p:pic>
      <p:sp>
        <p:nvSpPr>
          <p:cNvPr id="249" name="CustomShape 1"/>
          <p:cNvSpPr>
            <a:spLocks noGrp="1"/>
          </p:cNvSpPr>
          <p:nvPr>
            <p:ph type="title" idx="4294967295"/>
          </p:nvPr>
        </p:nvSpPr>
        <p:spPr>
          <a:xfrm>
            <a:off x="169430" y="1539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Ydych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chi'n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eistedd</a:t>
            </a:r>
            <a:r>
              <a:rPr kumimoji="0" lang="en-GB" sz="2400" b="1" i="0" u="none" strike="noStrike" kern="1200" cap="none" spc="-1" normalizeH="0" baseline="0" noProof="0">
                <a:ln>
                  <a:noFill/>
                </a:ln>
                <a:solidFill>
                  <a:srgbClr val="003973"/>
                </a:solidFill>
                <a:effectLst/>
                <a:uLnTx/>
                <a:uFillTx/>
                <a:latin typeface="Arial"/>
                <a:ea typeface="+mn-ea"/>
                <a:cs typeface="+mn-cs"/>
              </a:rPr>
              <a:t> yn </a:t>
            </a:r>
            <a:r>
              <a:rPr kumimoji="0" lang="en-GB" sz="2400" b="1" i="0" u="none" strike="noStrike" kern="1200" cap="none" spc="-1" normalizeH="0" baseline="0" noProof="0" err="1">
                <a:ln>
                  <a:noFill/>
                </a:ln>
                <a:solidFill>
                  <a:srgbClr val="003973"/>
                </a:solidFill>
                <a:effectLst/>
                <a:uLnTx/>
                <a:uFillTx/>
                <a:latin typeface="Arial"/>
                <a:ea typeface="+mn-ea"/>
                <a:cs typeface="+mn-cs"/>
              </a:rPr>
              <a:t>gyffyrddus</a:t>
            </a:r>
            <a:r>
              <a:rPr kumimoji="0" lang="en-GB" sz="2400" b="1" i="0" u="none" strike="noStrike" kern="1200" cap="none" spc="-1" normalizeH="0" baseline="0" noProof="0">
                <a:ln>
                  <a:noFill/>
                </a:ln>
                <a:solidFill>
                  <a:srgbClr val="003973"/>
                </a:solidFill>
                <a:effectLst/>
                <a:uLnTx/>
                <a:uFillTx/>
                <a:latin typeface="Arial"/>
                <a:ea typeface="+mn-ea"/>
                <a:cs typeface="+mn-cs"/>
              </a:rPr>
              <a:t>?</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50"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1" name="CustomShape 2"/>
          <p:cNvSpPr/>
          <p:nvPr/>
        </p:nvSpPr>
        <p:spPr>
          <a:xfrm>
            <a:off x="169430" y="677520"/>
            <a:ext cx="3311280" cy="46976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10000"/>
              </a:lnSpc>
              <a:spcAft>
                <a:spcPts val="799"/>
              </a:spcAft>
              <a:tabLst>
                <a:tab pos="0" algn="l"/>
              </a:tabLst>
            </a:pPr>
            <a:r>
              <a:rPr lang="cy-GB" sz="1800" b="1" strike="noStrike" spc="-1">
                <a:solidFill>
                  <a:srgbClr val="404040"/>
                </a:solidFill>
                <a:latin typeface="Arial"/>
              </a:rPr>
              <a:t>Defnyddio Cyfrifiaduron:</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Gosodwch yr orsaf waith yn gywir</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Cadwch osgo corff da</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Cymerwch seibiannau rheolaidd - codwch a symud o gwmpas</a:t>
            </a:r>
            <a:endParaRPr lang="en-US" sz="1800" b="0" strike="noStrike" spc="-1">
              <a:latin typeface="Arial"/>
            </a:endParaRPr>
          </a:p>
          <a:p>
            <a:pPr marL="360000" indent="-359640">
              <a:lnSpc>
                <a:spcPct val="110000"/>
              </a:lnSpc>
              <a:spcAft>
                <a:spcPts val="799"/>
              </a:spcAft>
              <a:buClr>
                <a:srgbClr val="404040"/>
              </a:buClr>
              <a:buFont typeface="Arial"/>
              <a:buChar char="•"/>
              <a:tabLst>
                <a:tab pos="0" algn="l"/>
              </a:tabLst>
            </a:pPr>
            <a:r>
              <a:rPr lang="cy-GB" sz="1800" b="0" strike="noStrike" spc="-1">
                <a:solidFill>
                  <a:srgbClr val="404040"/>
                </a:solidFill>
                <a:latin typeface="Arial"/>
              </a:rPr>
              <a:t>Cofiwch nad yw hyn yn fater o'r cyfrifiadur yn unig, meddyliwch hefyd am sut rydych yn dal y ffôn, </a:t>
            </a:r>
            <a:r>
              <a:rPr lang="cy-GB" sz="1800" b="0" strike="noStrike" spc="-1" err="1">
                <a:solidFill>
                  <a:srgbClr val="404040"/>
                </a:solidFill>
                <a:latin typeface="Arial"/>
              </a:rPr>
              <a:t>iPad</a:t>
            </a:r>
            <a:r>
              <a:rPr lang="cy-GB" sz="1800" b="0" strike="noStrike" spc="-1">
                <a:solidFill>
                  <a:srgbClr val="404040"/>
                </a:solidFill>
                <a:latin typeface="Arial"/>
              </a:rPr>
              <a:t> ac ati</a:t>
            </a:r>
            <a:endParaRPr lang="en-US" sz="1800" b="0" strike="noStrike" spc="-1">
              <a:latin typeface="Arial"/>
            </a:endParaRPr>
          </a:p>
          <a:p>
            <a:pPr marL="360000" indent="-359640">
              <a:lnSpc>
                <a:spcPct val="110000"/>
              </a:lnSpc>
              <a:spcAft>
                <a:spcPts val="799"/>
              </a:spcAft>
              <a:buClr>
                <a:srgbClr val="000000"/>
              </a:buClr>
              <a:buFont typeface="Arial"/>
              <a:buChar char="•"/>
              <a:tabLst>
                <a:tab pos="0" algn="l"/>
              </a:tabLst>
            </a:pPr>
            <a:r>
              <a:rPr lang="cy-GB" sz="1800" b="0" strike="noStrike" spc="-1">
                <a:uFillTx/>
                <a:latin typeface="Arial"/>
              </a:rPr>
              <a:t>Am mwy o wybodaeth ar cyngor </a:t>
            </a:r>
            <a:r>
              <a:rPr lang="cy-GB" sz="1800" b="0" strike="noStrike" spc="-1" err="1">
                <a:uFillTx/>
                <a:latin typeface="Arial"/>
              </a:rPr>
              <a:t>dse</a:t>
            </a:r>
            <a:r>
              <a:rPr lang="cy-GB" sz="1800" b="0" strike="noStrike" spc="-1">
                <a:uFillTx/>
                <a:latin typeface="Arial"/>
              </a:rPr>
              <a:t> myfyrwyr clic ar y linc hon </a:t>
            </a:r>
            <a:r>
              <a:rPr lang="cy-GB" sz="1800" b="0" u="sng" strike="noStrike" spc="-1">
                <a:solidFill>
                  <a:srgbClr val="0563C1"/>
                </a:solidFill>
                <a:uFillTx/>
                <a:latin typeface="Arial"/>
                <a:hlinkClick r:id="rId5"/>
              </a:rPr>
              <a:t>-Cyngor DSE Myfyrwyr</a:t>
            </a:r>
            <a:endParaRPr lang="en-US" sz="1800" b="0" strike="noStrike" spc="-1">
              <a:latin typeface="Arial"/>
            </a:endParaRPr>
          </a:p>
        </p:txBody>
      </p:sp>
      <p:pic>
        <p:nvPicPr>
          <p:cNvPr id="252" name="Picture 6" descr="Delwedd o osodiad cyfarpar sgrin arddangos cywir a’r ffordd gywir o eistedd"/>
          <p:cNvPicPr/>
          <p:nvPr/>
        </p:nvPicPr>
        <p:blipFill>
          <a:blip r:embed="rId6"/>
          <a:stretch/>
        </p:blipFill>
        <p:spPr>
          <a:xfrm>
            <a:off x="4170240" y="2083320"/>
            <a:ext cx="4277880" cy="3291840"/>
          </a:xfrm>
          <a:prstGeom prst="rect">
            <a:avLst/>
          </a:prstGeom>
          <a:ln w="9360">
            <a:solidFill>
              <a:srgbClr val="000000"/>
            </a:solidFill>
            <a:miter/>
          </a:ln>
        </p:spPr>
      </p:pic>
      <p:sp>
        <p:nvSpPr>
          <p:cNvPr id="253" name="CustomShape 3"/>
          <p:cNvSpPr/>
          <p:nvPr/>
        </p:nvSpPr>
        <p:spPr>
          <a:xfrm>
            <a:off x="4301280" y="1651680"/>
            <a:ext cx="4016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y-GB" sz="1800" b="1" strike="noStrike" spc="-1">
                <a:solidFill>
                  <a:srgbClr val="404040"/>
                </a:solidFill>
                <a:latin typeface="Arial"/>
              </a:rPr>
              <a:t>Cynllun da</a:t>
            </a:r>
            <a:endParaRPr lang="en-US" sz="1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age" descr="Image"/>
          <p:cNvPicPr/>
          <p:nvPr/>
        </p:nvPicPr>
        <p:blipFill>
          <a:blip r:embed="rId3"/>
          <a:stretch/>
        </p:blipFill>
        <p:spPr>
          <a:xfrm>
            <a:off x="6027480" y="0"/>
            <a:ext cx="2324160" cy="6857640"/>
          </a:xfrm>
          <a:prstGeom prst="rect">
            <a:avLst/>
          </a:prstGeom>
          <a:ln w="12600">
            <a:noFill/>
          </a:ln>
        </p:spPr>
      </p:pic>
      <p:sp>
        <p:nvSpPr>
          <p:cNvPr id="255"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Llawlyfr</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i</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Fyfyrwyr</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5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57" name="CustomShape 2"/>
          <p:cNvSpPr/>
          <p:nvPr/>
        </p:nvSpPr>
        <p:spPr>
          <a:xfrm>
            <a:off x="720000" y="1558800"/>
            <a:ext cx="5724360" cy="27392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360000" indent="-359640">
              <a:lnSpc>
                <a:spcPct val="110000"/>
              </a:lnSpc>
              <a:spcAft>
                <a:spcPts val="1199"/>
              </a:spcAft>
              <a:buClr>
                <a:srgbClr val="5FCBEF"/>
              </a:buClr>
              <a:buSzPct val="80000"/>
              <a:buFont typeface="Wingdings 3" charset="2"/>
              <a:buChar char=""/>
            </a:pPr>
            <a:r>
              <a:rPr lang="en-GB" sz="1800" b="1" strike="noStrike" spc="-1">
                <a:solidFill>
                  <a:srgbClr val="404040"/>
                </a:solidFill>
                <a:latin typeface="Arial"/>
              </a:rPr>
              <a:t>Dylai </a:t>
            </a:r>
            <a:r>
              <a:rPr lang="en-GB" sz="1800" b="1" strike="noStrike" spc="-1" err="1">
                <a:solidFill>
                  <a:srgbClr val="404040"/>
                </a:solidFill>
                <a:latin typeface="Arial"/>
              </a:rPr>
              <a:t>pob</a:t>
            </a:r>
            <a:r>
              <a:rPr lang="en-GB" sz="1800" b="1" strike="noStrike" spc="-1">
                <a:solidFill>
                  <a:srgbClr val="404040"/>
                </a:solidFill>
                <a:latin typeface="Arial"/>
              </a:rPr>
              <a:t> </a:t>
            </a:r>
            <a:r>
              <a:rPr lang="en-GB" sz="1800" b="1" strike="noStrike" spc="-1" err="1">
                <a:solidFill>
                  <a:srgbClr val="404040"/>
                </a:solidFill>
                <a:latin typeface="Arial"/>
              </a:rPr>
              <a:t>myfyriwr</a:t>
            </a:r>
            <a:r>
              <a:rPr lang="en-GB" sz="1800" b="1" strike="noStrike" spc="-1">
                <a:solidFill>
                  <a:srgbClr val="404040"/>
                </a:solidFill>
                <a:latin typeface="Arial"/>
              </a:rPr>
              <a:t> </a:t>
            </a:r>
            <a:r>
              <a:rPr lang="en-GB" sz="1800" b="1" strike="noStrike" spc="-1" err="1">
                <a:solidFill>
                  <a:srgbClr val="404040"/>
                </a:solidFill>
                <a:latin typeface="Arial"/>
              </a:rPr>
              <a:t>ymgyfarwyddo</a:t>
            </a:r>
            <a:r>
              <a:rPr lang="en-GB" sz="1800" b="1" strike="noStrike" spc="-1">
                <a:solidFill>
                  <a:srgbClr val="404040"/>
                </a:solidFill>
                <a:latin typeface="Arial"/>
              </a:rPr>
              <a:t> â </a:t>
            </a:r>
            <a:r>
              <a:rPr lang="en-GB" sz="1800" b="1" strike="noStrike" spc="-1" err="1">
                <a:solidFill>
                  <a:srgbClr val="404040"/>
                </a:solidFill>
                <a:latin typeface="Arial"/>
              </a:rPr>
              <a:t>Llawlyfr</a:t>
            </a:r>
            <a:r>
              <a:rPr lang="en-GB" sz="1800" b="1" strike="noStrike" spc="-1">
                <a:solidFill>
                  <a:srgbClr val="404040"/>
                </a:solidFill>
                <a:latin typeface="Arial"/>
              </a:rPr>
              <a:t> Iechyd a </a:t>
            </a:r>
            <a:r>
              <a:rPr lang="en-GB" sz="1800" b="1" strike="noStrike" spc="-1" err="1">
                <a:solidFill>
                  <a:srgbClr val="404040"/>
                </a:solidFill>
                <a:latin typeface="Arial"/>
              </a:rPr>
              <a:t>Diogelwch</a:t>
            </a:r>
            <a:r>
              <a:rPr lang="en-GB" sz="1800" b="1" strike="noStrike" spc="-1">
                <a:solidFill>
                  <a:srgbClr val="404040"/>
                </a:solidFill>
                <a:latin typeface="Arial"/>
              </a:rPr>
              <a:t> </a:t>
            </a:r>
            <a:r>
              <a:rPr lang="en-GB" sz="1800" b="1" strike="noStrike" spc="-1" err="1">
                <a:solidFill>
                  <a:srgbClr val="404040"/>
                </a:solidFill>
                <a:latin typeface="Arial"/>
              </a:rPr>
              <a:t>Myfyrwyr</a:t>
            </a:r>
            <a:r>
              <a:rPr lang="en-GB" sz="1800" b="1" strike="noStrike" spc="-1">
                <a:solidFill>
                  <a:srgbClr val="404040"/>
                </a:solidFill>
                <a:latin typeface="Arial"/>
              </a:rPr>
              <a:t> y </a:t>
            </a:r>
            <a:r>
              <a:rPr lang="en-GB" sz="1800" b="1" strike="noStrike" spc="-1" err="1">
                <a:solidFill>
                  <a:srgbClr val="404040"/>
                </a:solidFill>
                <a:latin typeface="Arial"/>
              </a:rPr>
              <a:t>Brifysgol</a:t>
            </a:r>
            <a:endParaRPr lang="en-US" sz="1800" b="0" strike="noStrike" spc="-1" err="1">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err="1">
                <a:solidFill>
                  <a:srgbClr val="404040"/>
                </a:solidFill>
                <a:latin typeface="Arial"/>
              </a:rPr>
              <a:t>Mae'r</a:t>
            </a:r>
            <a:r>
              <a:rPr lang="en-GB" sz="1800" b="0" strike="noStrike" spc="-1">
                <a:solidFill>
                  <a:srgbClr val="404040"/>
                </a:solidFill>
                <a:latin typeface="Arial"/>
              </a:rPr>
              <a:t> </a:t>
            </a:r>
            <a:r>
              <a:rPr lang="en-GB" sz="1800" b="0" strike="noStrike" spc="-1" err="1">
                <a:solidFill>
                  <a:srgbClr val="404040"/>
                </a:solidFill>
                <a:latin typeface="Arial"/>
              </a:rPr>
              <a:t>Llawlyfr</a:t>
            </a:r>
            <a:r>
              <a:rPr lang="en-GB" sz="1800" b="0" strike="noStrike" spc="-1">
                <a:solidFill>
                  <a:srgbClr val="404040"/>
                </a:solidFill>
                <a:latin typeface="Arial"/>
              </a:rPr>
              <a:t>, </a:t>
            </a:r>
            <a:r>
              <a:rPr lang="en-GB" sz="1800" b="0" strike="noStrike" spc="-1" err="1">
                <a:solidFill>
                  <a:srgbClr val="404040"/>
                </a:solidFill>
                <a:latin typeface="Arial"/>
              </a:rPr>
              <a:t>ynghyd</a:t>
            </a:r>
            <a:r>
              <a:rPr lang="en-GB" sz="1800" b="0" strike="noStrike" spc="-1">
                <a:solidFill>
                  <a:srgbClr val="404040"/>
                </a:solidFill>
                <a:latin typeface="Arial"/>
              </a:rPr>
              <a:t> ag </a:t>
            </a:r>
            <a:r>
              <a:rPr lang="en-GB" sz="1800" b="0" strike="noStrike" spc="-1" err="1">
                <a:solidFill>
                  <a:srgbClr val="404040"/>
                </a:solidFill>
                <a:latin typeface="Arial"/>
              </a:rPr>
              <a:t>ystod</a:t>
            </a:r>
            <a:r>
              <a:rPr lang="en-GB" sz="1800" b="0" strike="noStrike" spc="-1">
                <a:solidFill>
                  <a:srgbClr val="404040"/>
                </a:solidFill>
                <a:latin typeface="Arial"/>
              </a:rPr>
              <a:t> o </a:t>
            </a:r>
            <a:r>
              <a:rPr lang="en-GB" sz="1800" b="0" strike="noStrike" spc="-1" err="1">
                <a:solidFill>
                  <a:srgbClr val="404040"/>
                </a:solidFill>
                <a:latin typeface="Arial"/>
              </a:rPr>
              <a:t>wybodaeth</a:t>
            </a:r>
            <a:r>
              <a:rPr lang="en-GB" sz="1800" b="0" strike="noStrike" spc="-1">
                <a:solidFill>
                  <a:srgbClr val="404040"/>
                </a:solidFill>
                <a:latin typeface="Arial"/>
              </a:rPr>
              <a:t> </a:t>
            </a:r>
            <a:r>
              <a:rPr lang="en-GB" sz="1800" b="0" strike="noStrike" spc="-1" err="1">
                <a:solidFill>
                  <a:srgbClr val="404040"/>
                </a:solidFill>
                <a:latin typeface="Arial"/>
              </a:rPr>
              <a:t>ddefnyddiol</a:t>
            </a:r>
            <a:r>
              <a:rPr lang="en-GB" sz="1800" b="0" strike="noStrike" spc="-1">
                <a:solidFill>
                  <a:srgbClr val="404040"/>
                </a:solidFill>
                <a:latin typeface="Arial"/>
              </a:rPr>
              <a:t> </a:t>
            </a:r>
            <a:r>
              <a:rPr lang="en-GB" sz="1800" b="0" strike="noStrike" spc="-1" err="1">
                <a:solidFill>
                  <a:srgbClr val="404040"/>
                </a:solidFill>
                <a:latin typeface="Arial"/>
              </a:rPr>
              <a:t>bellach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a:t>
            </a:r>
            <a:r>
              <a:rPr lang="en-GB" sz="1800" b="0" strike="noStrike" spc="-1" err="1">
                <a:solidFill>
                  <a:srgbClr val="404040"/>
                </a:solidFill>
                <a:latin typeface="Arial"/>
              </a:rPr>
              <a:t>gaelar</a:t>
            </a:r>
            <a:r>
              <a:rPr lang="en-GB" sz="1800" b="0" strike="noStrike" spc="-1">
                <a:solidFill>
                  <a:srgbClr val="404040"/>
                </a:solidFill>
                <a:latin typeface="Arial"/>
              </a:rPr>
              <a:t> y </a:t>
            </a:r>
            <a:r>
              <a:rPr lang="en-GB" sz="1800" b="0" strike="noStrike" spc="-1" err="1">
                <a:solidFill>
                  <a:srgbClr val="404040"/>
                </a:solidFill>
                <a:latin typeface="Arial"/>
              </a:rPr>
              <a:t>linc</a:t>
            </a:r>
            <a:r>
              <a:rPr lang="en-GB" sz="1800" b="0" strike="noStrike" spc="-1">
                <a:solidFill>
                  <a:srgbClr val="404040"/>
                </a:solidFill>
                <a:latin typeface="Arial"/>
              </a:rPr>
              <a:t> </a:t>
            </a:r>
            <a:r>
              <a:rPr lang="en-GB" sz="1800" b="0" strike="noStrike" spc="-1" err="1">
                <a:solidFill>
                  <a:srgbClr val="404040"/>
                </a:solidFill>
                <a:latin typeface="Arial"/>
              </a:rPr>
              <a:t>isod</a:t>
            </a:r>
            <a:r>
              <a:rPr lang="en-GB" sz="1800" b="0" strike="noStrike" spc="-1">
                <a:solidFill>
                  <a:srgbClr val="404040"/>
                </a:solidFill>
                <a:latin typeface="Arial"/>
              </a:rPr>
              <a:t>:</a:t>
            </a:r>
            <a:endParaRPr lang="en-US" sz="1800" b="0" strike="noStrike" spc="-1">
              <a:latin typeface="Arial"/>
            </a:endParaRPr>
          </a:p>
          <a:p>
            <a:pPr marL="360000" indent="-359640">
              <a:lnSpc>
                <a:spcPct val="110000"/>
              </a:lnSpc>
              <a:spcAft>
                <a:spcPts val="1199"/>
              </a:spcAft>
              <a:buClr>
                <a:srgbClr val="5FCBEF"/>
              </a:buClr>
              <a:buSzPct val="80000"/>
              <a:buFont typeface="Wingdings 3" charset="2"/>
              <a:buChar char=""/>
            </a:pPr>
            <a:r>
              <a:rPr lang="en-GB" sz="1800" b="0" strike="noStrike" spc="-1">
                <a:solidFill>
                  <a:srgbClr val="0F7698"/>
                </a:solidFill>
                <a:latin typeface="Arial"/>
              </a:rPr>
              <a:t>www.bangor.ac.uk/hss/students/students.php.cy </a:t>
            </a:r>
            <a:endParaRPr lang="en-US" sz="1800" b="0" strike="noStrike" spc="-1">
              <a:latin typeface="Arial"/>
            </a:endParaRPr>
          </a:p>
        </p:txBody>
      </p:sp>
      <p:pic>
        <p:nvPicPr>
          <p:cNvPr id="258" name="Picture 8" descr="Delwedd o dudalen flaen arweiniad Cymraeg Glasfyfyrwyr Bangor i astudio'n ddiogel ac iach"/>
          <p:cNvPicPr/>
          <p:nvPr/>
        </p:nvPicPr>
        <p:blipFill>
          <a:blip r:embed="rId5"/>
          <a:stretch/>
        </p:blipFill>
        <p:spPr>
          <a:xfrm>
            <a:off x="6622920" y="2164500"/>
            <a:ext cx="2053440" cy="2871000"/>
          </a:xfrm>
          <a:prstGeom prst="rect">
            <a:avLst/>
          </a:prstGeom>
          <a:ln w="3240">
            <a:solidFill>
              <a:srgbClr val="808080"/>
            </a:solidFill>
            <a:round/>
          </a:ln>
        </p:spPr>
      </p:pic>
      <p:pic>
        <p:nvPicPr>
          <p:cNvPr id="259" name="Picture 9" descr="Delwedd o dudalen flaen arweiniad Cymraeg Glasfyfyrwyr Bangor i astudio'n ddiogel ac iach"/>
          <p:cNvPicPr/>
          <p:nvPr/>
        </p:nvPicPr>
        <p:blipFill>
          <a:blip r:embed="rId6"/>
          <a:stretch/>
        </p:blipFill>
        <p:spPr>
          <a:xfrm>
            <a:off x="4760280" y="3600000"/>
            <a:ext cx="2050200" cy="2871000"/>
          </a:xfrm>
          <a:prstGeom prst="rect">
            <a:avLst/>
          </a:prstGeom>
          <a:ln w="3240">
            <a:solidFill>
              <a:srgbClr val="808080"/>
            </a:solidFill>
            <a:rou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Image" descr="Image"/>
          <p:cNvPicPr/>
          <p:nvPr/>
        </p:nvPicPr>
        <p:blipFill>
          <a:blip r:embed="rId3"/>
          <a:stretch/>
        </p:blipFill>
        <p:spPr>
          <a:xfrm>
            <a:off x="6027480" y="0"/>
            <a:ext cx="2324160" cy="6857640"/>
          </a:xfrm>
          <a:prstGeom prst="rect">
            <a:avLst/>
          </a:prstGeom>
          <a:ln w="12600">
            <a:noFill/>
          </a:ln>
        </p:spPr>
      </p:pic>
      <p:sp>
        <p:nvSpPr>
          <p:cNvPr id="2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Covid-19 a </a:t>
            </a:r>
            <a:r>
              <a:rPr kumimoji="0" lang="en-GB" sz="2400" b="1" i="0" u="none" strike="noStrike" kern="1200" cap="none" spc="-1" normalizeH="0" baseline="0" noProof="0" err="1">
                <a:ln>
                  <a:noFill/>
                </a:ln>
                <a:solidFill>
                  <a:srgbClr val="003973"/>
                </a:solidFill>
                <a:effectLst/>
                <a:uLnTx/>
                <a:uFillTx/>
                <a:latin typeface="Arial"/>
                <a:ea typeface="+mn-ea"/>
                <a:cs typeface="+mn-cs"/>
              </a:rPr>
              <a:t>Chlefydau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Trosglwyddadwy</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eraill</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62"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3" name="CustomShape 2"/>
          <p:cNvSpPr/>
          <p:nvPr/>
        </p:nvSpPr>
        <p:spPr>
          <a:xfrm>
            <a:off x="705240" y="1184760"/>
            <a:ext cx="6645600" cy="4578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Mae </a:t>
            </a:r>
            <a:r>
              <a:rPr lang="en-GB" sz="1800" b="0" strike="noStrike" spc="-1" err="1">
                <a:solidFill>
                  <a:srgbClr val="404040"/>
                </a:solidFill>
                <a:latin typeface="Arial"/>
              </a:rPr>
              <a:t>rhai</a:t>
            </a:r>
            <a:r>
              <a:rPr lang="en-GB" sz="1800" b="0" strike="noStrike" spc="-1">
                <a:solidFill>
                  <a:srgbClr val="404040"/>
                </a:solidFill>
                <a:latin typeface="Arial"/>
              </a:rPr>
              <a:t> </a:t>
            </a:r>
            <a:r>
              <a:rPr lang="en-GB" sz="1800" b="0" strike="noStrike" spc="-1" err="1">
                <a:solidFill>
                  <a:srgbClr val="404040"/>
                </a:solidFill>
                <a:latin typeface="Arial"/>
              </a:rPr>
              <a:t>o'r</a:t>
            </a:r>
            <a:r>
              <a:rPr lang="en-GB" sz="1800" b="0" strike="noStrike" spc="-1">
                <a:solidFill>
                  <a:srgbClr val="404040"/>
                </a:solidFill>
                <a:latin typeface="Arial"/>
              </a:rPr>
              <a:t> </a:t>
            </a:r>
            <a:r>
              <a:rPr lang="en-GB" sz="1800" b="0" strike="noStrike" spc="-1" err="1">
                <a:solidFill>
                  <a:srgbClr val="404040"/>
                </a:solidFill>
                <a:latin typeface="Arial"/>
              </a:rPr>
              <a:t>pethau</a:t>
            </a:r>
            <a:r>
              <a:rPr lang="en-GB" sz="1800" b="0" strike="noStrike" spc="-1">
                <a:solidFill>
                  <a:srgbClr val="404040"/>
                </a:solidFill>
                <a:latin typeface="Arial"/>
              </a:rPr>
              <a:t> a </a:t>
            </a:r>
            <a:r>
              <a:rPr lang="en-GB" sz="1800" b="0" strike="noStrike" spc="-1" err="1">
                <a:solidFill>
                  <a:srgbClr val="404040"/>
                </a:solidFill>
                <a:latin typeface="Arial"/>
              </a:rPr>
              <a:t>wnaethom</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amddiffyn</a:t>
            </a:r>
            <a:r>
              <a:rPr lang="en-GB" sz="1800" b="0" strike="noStrike" spc="-1">
                <a:solidFill>
                  <a:srgbClr val="404040"/>
                </a:solidFill>
                <a:latin typeface="Arial"/>
              </a:rPr>
              <a:t> </a:t>
            </a:r>
            <a:r>
              <a:rPr lang="en-GB" sz="1800" b="0" strike="noStrike" spc="-1" err="1">
                <a:solidFill>
                  <a:srgbClr val="404040"/>
                </a:solidFill>
                <a:latin typeface="Arial"/>
              </a:rPr>
              <a:t>ein</a:t>
            </a:r>
            <a:r>
              <a:rPr lang="en-GB" sz="1800" b="0" strike="noStrike" spc="-1">
                <a:solidFill>
                  <a:srgbClr val="404040"/>
                </a:solidFill>
                <a:latin typeface="Arial"/>
              </a:rPr>
              <a:t> </a:t>
            </a:r>
            <a:r>
              <a:rPr lang="en-GB" sz="1800" b="0" strike="noStrike" spc="-1" err="1">
                <a:solidFill>
                  <a:srgbClr val="404040"/>
                </a:solidFill>
                <a:latin typeface="Arial"/>
              </a:rPr>
              <a:t>hunain</a:t>
            </a:r>
            <a:r>
              <a:rPr lang="en-GB" sz="1800" b="0" strike="noStrike" spc="-1">
                <a:solidFill>
                  <a:srgbClr val="404040"/>
                </a:solidFill>
                <a:latin typeface="Arial"/>
              </a:rPr>
              <a:t> ac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rhag</a:t>
            </a:r>
            <a:r>
              <a:rPr lang="en-GB" sz="1800" b="0" strike="noStrike" spc="-1">
                <a:solidFill>
                  <a:srgbClr val="404040"/>
                </a:solidFill>
                <a:latin typeface="Arial"/>
              </a:rPr>
              <a:t> Covid-19 </a:t>
            </a:r>
            <a:r>
              <a:rPr lang="en-GB" sz="1800" b="0" strike="noStrike" spc="-1" err="1">
                <a:solidFill>
                  <a:srgbClr val="404040"/>
                </a:solidFill>
                <a:latin typeface="Arial"/>
              </a:rPr>
              <a:t>hefyd</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helpu</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leihau'r</a:t>
            </a:r>
            <a:r>
              <a:rPr lang="en-GB" sz="1800" b="0" strike="noStrike" spc="-1">
                <a:solidFill>
                  <a:srgbClr val="404040"/>
                </a:solidFill>
                <a:latin typeface="Arial"/>
              </a:rPr>
              <a:t> </a:t>
            </a:r>
            <a:r>
              <a:rPr lang="en-GB" sz="1800" b="0" strike="noStrike" spc="-1" err="1">
                <a:solidFill>
                  <a:srgbClr val="404040"/>
                </a:solidFill>
                <a:latin typeface="Arial"/>
              </a:rPr>
              <a:t>risg</a:t>
            </a:r>
            <a:r>
              <a:rPr lang="en-GB" sz="1800" b="0" strike="noStrike" spc="-1">
                <a:solidFill>
                  <a:srgbClr val="404040"/>
                </a:solidFill>
                <a:latin typeface="Arial"/>
              </a:rPr>
              <a:t> o </a:t>
            </a:r>
            <a:r>
              <a:rPr lang="en-GB" sz="1800" b="0" strike="noStrike" spc="-1" err="1">
                <a:solidFill>
                  <a:srgbClr val="404040"/>
                </a:solidFill>
                <a:latin typeface="Arial"/>
              </a:rPr>
              <a:t>ddod</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gysylltiad</a:t>
            </a:r>
            <a:r>
              <a:rPr lang="en-GB" sz="1800" b="0" strike="noStrike" spc="-1">
                <a:solidFill>
                  <a:srgbClr val="404040"/>
                </a:solidFill>
                <a:latin typeface="Arial"/>
              </a:rPr>
              <a:t> â </a:t>
            </a:r>
            <a:r>
              <a:rPr lang="en-GB" sz="1800" b="0" strike="noStrike" spc="-1" err="1">
                <a:solidFill>
                  <a:srgbClr val="404040"/>
                </a:solidFill>
                <a:latin typeface="Arial"/>
              </a:rPr>
              <a:t>chlefydau</a:t>
            </a:r>
            <a:r>
              <a:rPr lang="en-GB" sz="1800" b="0" strike="noStrike" spc="-1">
                <a:solidFill>
                  <a:srgbClr val="404040"/>
                </a:solidFill>
                <a:latin typeface="Arial"/>
              </a:rPr>
              <a:t> </a:t>
            </a:r>
            <a:r>
              <a:rPr lang="en-GB" sz="1800" b="0" strike="noStrike" spc="-1" err="1">
                <a:solidFill>
                  <a:srgbClr val="404040"/>
                </a:solidFill>
                <a:latin typeface="Arial"/>
              </a:rPr>
              <a:t>trosglwyddadwy</a:t>
            </a:r>
            <a:r>
              <a:rPr lang="en-GB" sz="1800" b="0" strike="noStrike" spc="-1">
                <a:solidFill>
                  <a:srgbClr val="404040"/>
                </a:solidFill>
                <a:latin typeface="Arial"/>
              </a:rPr>
              <a:t> </a:t>
            </a:r>
            <a:r>
              <a:rPr lang="en-GB" sz="1800" b="0" strike="noStrike" spc="-1" err="1">
                <a:solidFill>
                  <a:srgbClr val="404040"/>
                </a:solidFill>
                <a:latin typeface="Arial"/>
              </a:rPr>
              <a:t>eraill</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err="1">
                <a:solidFill>
                  <a:srgbClr val="404040"/>
                </a:solidFill>
                <a:latin typeface="Arial"/>
              </a:rPr>
              <a:t>Byddwch</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dal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ddod</a:t>
            </a:r>
            <a:r>
              <a:rPr lang="en-GB" sz="1800" b="0" strike="noStrike" spc="-1">
                <a:solidFill>
                  <a:srgbClr val="404040"/>
                </a:solidFill>
                <a:latin typeface="Arial"/>
              </a:rPr>
              <a:t> o </a:t>
            </a:r>
            <a:r>
              <a:rPr lang="en-GB" sz="1800" b="0" strike="noStrike" spc="-1" err="1">
                <a:solidFill>
                  <a:srgbClr val="404040"/>
                </a:solidFill>
                <a:latin typeface="Arial"/>
              </a:rPr>
              <a:t>hyd</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wersi</a:t>
            </a:r>
            <a:r>
              <a:rPr lang="en-GB" sz="1800" b="0" strike="noStrike" spc="-1">
                <a:solidFill>
                  <a:srgbClr val="404040"/>
                </a:solidFill>
                <a:latin typeface="Arial"/>
              </a:rPr>
              <a:t> a </a:t>
            </a:r>
            <a:r>
              <a:rPr lang="en-GB" sz="1800" b="0" strike="noStrike" spc="-1" err="1">
                <a:solidFill>
                  <a:srgbClr val="404040"/>
                </a:solidFill>
                <a:latin typeface="Arial"/>
              </a:rPr>
              <a:t>ddysgwyd</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a:t>
            </a:r>
            <a:r>
              <a:rPr lang="en-GB" sz="1800" b="0" strike="noStrike" spc="-1" err="1">
                <a:solidFill>
                  <a:srgbClr val="404040"/>
                </a:solidFill>
                <a:latin typeface="Arial"/>
              </a:rPr>
              <a:t>waith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draws y </a:t>
            </a:r>
            <a:r>
              <a:rPr lang="en-GB" sz="1800" b="0" strike="noStrike" spc="-1" err="1">
                <a:solidFill>
                  <a:srgbClr val="404040"/>
                </a:solidFill>
                <a:latin typeface="Arial"/>
              </a:rPr>
              <a:t>Brifysgol</a:t>
            </a:r>
            <a:r>
              <a:rPr lang="en-GB" sz="1800" b="0" strike="noStrike" spc="-1">
                <a:solidFill>
                  <a:srgbClr val="404040"/>
                </a:solidFill>
                <a:latin typeface="Arial"/>
              </a:rPr>
              <a:t>. Mae </a:t>
            </a:r>
            <a:r>
              <a:rPr lang="en-GB" sz="1800" b="0" strike="noStrike" spc="-1" err="1">
                <a:solidFill>
                  <a:srgbClr val="404040"/>
                </a:solidFill>
                <a:latin typeface="Arial"/>
              </a:rPr>
              <a:t>ystafelloedd</a:t>
            </a:r>
            <a:r>
              <a:rPr lang="en-GB" sz="1800" b="0" strike="noStrike" spc="-1">
                <a:solidFill>
                  <a:srgbClr val="404040"/>
                </a:solidFill>
                <a:latin typeface="Arial"/>
              </a:rPr>
              <a:t> </a:t>
            </a:r>
            <a:r>
              <a:rPr lang="en-GB" sz="1800" b="0" strike="noStrike" spc="-1" err="1">
                <a:solidFill>
                  <a:srgbClr val="404040"/>
                </a:solidFill>
                <a:latin typeface="Arial"/>
              </a:rPr>
              <a:t>darlithio</a:t>
            </a:r>
            <a:r>
              <a:rPr lang="en-GB" sz="1800" b="0" strike="noStrike" spc="-1">
                <a:solidFill>
                  <a:srgbClr val="404040"/>
                </a:solidFill>
                <a:latin typeface="Arial"/>
              </a:rPr>
              <a:t> </a:t>
            </a:r>
            <a:r>
              <a:rPr lang="en-GB" sz="1800" b="0" strike="noStrike" spc="-1" err="1">
                <a:solidFill>
                  <a:srgbClr val="404040"/>
                </a:solidFill>
                <a:latin typeface="Arial"/>
              </a:rPr>
              <a:t>wedi'u</a:t>
            </a:r>
            <a:r>
              <a:rPr lang="en-GB" sz="1800" b="0" strike="noStrike" spc="-1">
                <a:solidFill>
                  <a:srgbClr val="404040"/>
                </a:solidFill>
                <a:latin typeface="Arial"/>
              </a:rPr>
              <a:t> </a:t>
            </a:r>
            <a:r>
              <a:rPr lang="en-GB" sz="1800" b="0" strike="noStrike" spc="-1" err="1">
                <a:solidFill>
                  <a:srgbClr val="404040"/>
                </a:solidFill>
                <a:latin typeface="Arial"/>
              </a:rPr>
              <a:t>hawyru'n</a:t>
            </a:r>
            <a:r>
              <a:rPr lang="en-GB" sz="1800" b="0" strike="noStrike" spc="-1">
                <a:solidFill>
                  <a:srgbClr val="404040"/>
                </a:solidFill>
                <a:latin typeface="Arial"/>
              </a:rPr>
              <a:t> well ac </a:t>
            </a:r>
            <a:r>
              <a:rPr lang="en-GB" sz="1800" b="0" strike="noStrike" spc="-1" err="1">
                <a:solidFill>
                  <a:srgbClr val="404040"/>
                </a:solidFill>
                <a:latin typeface="Arial"/>
              </a:rPr>
              <a:t>mae</a:t>
            </a:r>
            <a:r>
              <a:rPr lang="en-GB" sz="1800" b="0" strike="noStrike" spc="-1">
                <a:solidFill>
                  <a:srgbClr val="404040"/>
                </a:solidFill>
                <a:latin typeface="Arial"/>
              </a:rPr>
              <a:t> </a:t>
            </a:r>
            <a:r>
              <a:rPr lang="en-GB" sz="1800" b="0" strike="noStrike" spc="-1" err="1">
                <a:solidFill>
                  <a:srgbClr val="404040"/>
                </a:solidFill>
                <a:latin typeface="Arial"/>
              </a:rPr>
              <a:t>yna</a:t>
            </a:r>
            <a:r>
              <a:rPr lang="en-GB" sz="1800" b="0" strike="noStrike" spc="-1">
                <a:solidFill>
                  <a:srgbClr val="404040"/>
                </a:solidFill>
                <a:latin typeface="Arial"/>
              </a:rPr>
              <a:t> </a:t>
            </a:r>
            <a:r>
              <a:rPr lang="en-GB" sz="1800" b="0" strike="noStrike" spc="-1" err="1">
                <a:solidFill>
                  <a:srgbClr val="404040"/>
                </a:solidFill>
                <a:latin typeface="Arial"/>
              </a:rPr>
              <a:t>mwy</a:t>
            </a:r>
            <a:r>
              <a:rPr lang="en-GB" sz="1800" b="0" strike="noStrike" spc="-1">
                <a:solidFill>
                  <a:srgbClr val="404040"/>
                </a:solidFill>
                <a:latin typeface="Arial"/>
              </a:rPr>
              <a:t> o le.</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Yn </a:t>
            </a:r>
            <a:r>
              <a:rPr lang="en-GB" sz="1800" b="0" strike="noStrike" spc="-1" err="1">
                <a:solidFill>
                  <a:srgbClr val="404040"/>
                </a:solidFill>
                <a:latin typeface="Arial"/>
              </a:rPr>
              <a:t>gyffredinol</a:t>
            </a:r>
            <a:r>
              <a:rPr lang="en-GB" sz="1800" b="0" strike="noStrike" spc="-1">
                <a:solidFill>
                  <a:srgbClr val="404040"/>
                </a:solidFill>
                <a:latin typeface="Arial"/>
              </a:rPr>
              <a:t>, </a:t>
            </a:r>
            <a:r>
              <a:rPr lang="en-GB" sz="1800" b="0" strike="noStrike" spc="-1" err="1">
                <a:solidFill>
                  <a:srgbClr val="404040"/>
                </a:solidFill>
                <a:latin typeface="Arial"/>
              </a:rPr>
              <a:t>rydym</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gyd</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fwy</a:t>
            </a:r>
            <a:r>
              <a:rPr lang="en-GB" sz="1800" b="0" strike="noStrike" spc="-1">
                <a:solidFill>
                  <a:srgbClr val="404040"/>
                </a:solidFill>
                <a:latin typeface="Arial"/>
              </a:rPr>
              <a:t> </a:t>
            </a:r>
            <a:r>
              <a:rPr lang="en-GB" sz="1800" b="0" strike="noStrike" spc="-1" err="1">
                <a:solidFill>
                  <a:srgbClr val="404040"/>
                </a:solidFill>
                <a:latin typeface="Arial"/>
              </a:rPr>
              <a:t>ymwybodol</a:t>
            </a:r>
            <a:r>
              <a:rPr lang="en-GB" sz="1800" b="0" strike="noStrike" spc="-1">
                <a:solidFill>
                  <a:srgbClr val="404040"/>
                </a:solidFill>
                <a:latin typeface="Arial"/>
              </a:rPr>
              <a:t> o </a:t>
            </a:r>
            <a:r>
              <a:rPr lang="en-GB" sz="1800" b="0" strike="noStrike" spc="-1" err="1">
                <a:solidFill>
                  <a:srgbClr val="404040"/>
                </a:solidFill>
                <a:latin typeface="Arial"/>
              </a:rPr>
              <a:t>sut</a:t>
            </a:r>
            <a:r>
              <a:rPr lang="en-GB" sz="1800" b="0" strike="noStrike" spc="-1">
                <a:solidFill>
                  <a:srgbClr val="404040"/>
                </a:solidFill>
                <a:latin typeface="Arial"/>
              </a:rPr>
              <a:t> y gall </a:t>
            </a:r>
            <a:r>
              <a:rPr lang="en-GB" sz="1800" b="0" strike="noStrike" spc="-1" err="1">
                <a:solidFill>
                  <a:srgbClr val="404040"/>
                </a:solidFill>
                <a:latin typeface="Arial"/>
              </a:rPr>
              <a:t>heintiau</a:t>
            </a:r>
            <a:r>
              <a:rPr lang="en-GB" sz="1800" b="0" strike="noStrike" spc="-1">
                <a:solidFill>
                  <a:srgbClr val="404040"/>
                </a:solidFill>
                <a:latin typeface="Arial"/>
              </a:rPr>
              <a:t> </a:t>
            </a:r>
            <a:r>
              <a:rPr lang="en-GB" sz="1800" b="0" strike="noStrike" spc="-1" err="1">
                <a:solidFill>
                  <a:srgbClr val="404040"/>
                </a:solidFill>
                <a:latin typeface="Arial"/>
              </a:rPr>
              <a:t>ledaenu</a:t>
            </a:r>
            <a:r>
              <a:rPr lang="en-GB" sz="1800" b="0" strike="noStrike" spc="-1">
                <a:solidFill>
                  <a:srgbClr val="404040"/>
                </a:solidFill>
                <a:latin typeface="Arial"/>
              </a:rPr>
              <a:t>. </a:t>
            </a:r>
            <a:r>
              <a:rPr lang="en-GB" sz="1800" b="0" strike="noStrike" spc="-1" err="1">
                <a:solidFill>
                  <a:srgbClr val="404040"/>
                </a:solidFill>
                <a:latin typeface="Arial"/>
              </a:rPr>
              <a:t>Os</a:t>
            </a:r>
            <a:r>
              <a:rPr lang="en-GB" sz="1800" b="0" strike="noStrike" spc="-1">
                <a:solidFill>
                  <a:srgbClr val="404040"/>
                </a:solidFill>
                <a:latin typeface="Arial"/>
              </a:rPr>
              <a:t> </a:t>
            </a:r>
            <a:r>
              <a:rPr lang="en-GB" sz="1800" b="0" strike="noStrike" spc="-1" err="1">
                <a:solidFill>
                  <a:srgbClr val="404040"/>
                </a:solidFill>
                <a:latin typeface="Arial"/>
              </a:rPr>
              <a:t>dymunwch</a:t>
            </a:r>
            <a:r>
              <a:rPr lang="en-GB" sz="1800" b="0" strike="noStrike" spc="-1">
                <a:solidFill>
                  <a:srgbClr val="404040"/>
                </a:solidFill>
                <a:latin typeface="Arial"/>
              </a:rPr>
              <a:t>, </a:t>
            </a:r>
            <a:r>
              <a:rPr lang="en-GB" sz="1800" b="0" strike="noStrike" spc="-1" err="1">
                <a:solidFill>
                  <a:srgbClr val="404040"/>
                </a:solidFill>
                <a:latin typeface="Arial"/>
              </a:rPr>
              <a:t>mae</a:t>
            </a:r>
            <a:r>
              <a:rPr lang="en-GB" sz="1800" b="0" strike="noStrike" spc="-1">
                <a:solidFill>
                  <a:srgbClr val="404040"/>
                </a:solidFill>
                <a:latin typeface="Arial"/>
              </a:rPr>
              <a:t> </a:t>
            </a:r>
            <a:r>
              <a:rPr lang="en-GB" sz="1800" b="0" strike="noStrike" spc="-1" err="1">
                <a:solidFill>
                  <a:srgbClr val="404040"/>
                </a:solidFill>
                <a:latin typeface="Arial"/>
              </a:rPr>
              <a:t>croeso</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chi </a:t>
            </a:r>
            <a:r>
              <a:rPr lang="en-GB" sz="1800" b="0" strike="noStrike" spc="-1" err="1">
                <a:solidFill>
                  <a:srgbClr val="404040"/>
                </a:solidFill>
                <a:latin typeface="Arial"/>
              </a:rPr>
              <a:t>barhau</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wisgo</a:t>
            </a:r>
            <a:r>
              <a:rPr lang="en-GB" sz="1800" b="0" strike="noStrike" spc="-1">
                <a:solidFill>
                  <a:srgbClr val="404040"/>
                </a:solidFill>
                <a:latin typeface="Arial"/>
              </a:rPr>
              <a:t> </a:t>
            </a:r>
            <a:r>
              <a:rPr lang="en-GB" sz="1800" b="0" strike="noStrike" spc="-1" err="1">
                <a:solidFill>
                  <a:srgbClr val="404040"/>
                </a:solidFill>
                <a:latin typeface="Arial"/>
              </a:rPr>
              <a:t>gorchudd</a:t>
            </a:r>
            <a:r>
              <a:rPr lang="en-GB" sz="1800" b="0" strike="noStrike" spc="-1">
                <a:solidFill>
                  <a:srgbClr val="404040"/>
                </a:solidFill>
                <a:latin typeface="Arial"/>
              </a:rPr>
              <a:t> </a:t>
            </a:r>
            <a:r>
              <a:rPr lang="en-GB" sz="1800" b="0" strike="noStrike" spc="-1" err="1">
                <a:solidFill>
                  <a:srgbClr val="404040"/>
                </a:solidFill>
                <a:latin typeface="Arial"/>
              </a:rPr>
              <a:t>wyneb</a:t>
            </a:r>
            <a:r>
              <a:rPr lang="en-GB" sz="1800" b="0" strike="noStrike" spc="-1">
                <a:solidFill>
                  <a:srgbClr val="404040"/>
                </a:solidFill>
                <a:latin typeface="Arial"/>
              </a:rPr>
              <a:t> </a:t>
            </a:r>
            <a:r>
              <a:rPr lang="en-GB" sz="1800" b="0" strike="noStrike" spc="-1" err="1">
                <a:solidFill>
                  <a:srgbClr val="404040"/>
                </a:solidFill>
                <a:latin typeface="Arial"/>
              </a:rPr>
              <a:t>mewn</a:t>
            </a:r>
            <a:r>
              <a:rPr lang="en-GB" sz="1800" b="0" strike="noStrike" spc="-1">
                <a:solidFill>
                  <a:srgbClr val="404040"/>
                </a:solidFill>
                <a:latin typeface="Arial"/>
              </a:rPr>
              <a:t> </a:t>
            </a:r>
            <a:r>
              <a:rPr lang="en-GB" sz="1800" b="0" strike="noStrike" spc="-1" err="1">
                <a:solidFill>
                  <a:srgbClr val="404040"/>
                </a:solidFill>
                <a:latin typeface="Arial"/>
              </a:rPr>
              <a:t>darlithoedd</a:t>
            </a:r>
            <a:r>
              <a:rPr lang="en-GB" sz="1800" b="0" strike="noStrike" spc="-1">
                <a:solidFill>
                  <a:srgbClr val="404040"/>
                </a:solidFill>
                <a:latin typeface="Arial"/>
              </a:rPr>
              <a:t>, </a:t>
            </a:r>
            <a:r>
              <a:rPr lang="en-GB" sz="1800" b="0" strike="noStrike" spc="-1" err="1">
                <a:solidFill>
                  <a:srgbClr val="404040"/>
                </a:solidFill>
                <a:latin typeface="Arial"/>
              </a:rPr>
              <a:t>ystafelloedd</a:t>
            </a:r>
            <a:r>
              <a:rPr lang="en-GB" sz="1800" b="0" strike="noStrike" spc="-1">
                <a:solidFill>
                  <a:srgbClr val="404040"/>
                </a:solidFill>
                <a:latin typeface="Arial"/>
              </a:rPr>
              <a:t> </a:t>
            </a:r>
            <a:r>
              <a:rPr lang="en-GB" sz="1800" b="0" strike="noStrike" spc="-1" err="1">
                <a:solidFill>
                  <a:srgbClr val="404040"/>
                </a:solidFill>
                <a:latin typeface="Arial"/>
              </a:rPr>
              <a:t>cyfrifiaduron</a:t>
            </a:r>
            <a:r>
              <a:rPr lang="en-GB" sz="1800" b="0" strike="noStrike" spc="-1">
                <a:solidFill>
                  <a:srgbClr val="404040"/>
                </a:solidFill>
                <a:latin typeface="Arial"/>
              </a:rPr>
              <a:t> ac </a:t>
            </a:r>
            <a:r>
              <a:rPr lang="en-GB" sz="1800" b="0" strike="noStrike" spc="-1" err="1">
                <a:solidFill>
                  <a:srgbClr val="404040"/>
                </a:solidFill>
                <a:latin typeface="Arial"/>
              </a:rPr>
              <a:t>ati</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err="1">
                <a:solidFill>
                  <a:srgbClr val="404040"/>
                </a:solidFill>
                <a:latin typeface="Arial"/>
              </a:rPr>
              <a:t>Os</a:t>
            </a:r>
            <a:r>
              <a:rPr lang="en-GB" sz="1800" b="0" strike="noStrike" spc="-1">
                <a:solidFill>
                  <a:srgbClr val="404040"/>
                </a:solidFill>
                <a:latin typeface="Arial"/>
              </a:rPr>
              <a:t> </a:t>
            </a:r>
            <a:r>
              <a:rPr lang="en-GB" sz="1800" b="0" strike="noStrike" spc="-1" err="1">
                <a:solidFill>
                  <a:srgbClr val="404040"/>
                </a:solidFill>
                <a:latin typeface="Arial"/>
              </a:rPr>
              <a:t>ydych</a:t>
            </a:r>
            <a:r>
              <a:rPr lang="en-GB" sz="1800" b="0" strike="noStrike" spc="-1">
                <a:solidFill>
                  <a:srgbClr val="404040"/>
                </a:solidFill>
                <a:latin typeface="Arial"/>
              </a:rPr>
              <a:t> </a:t>
            </a:r>
            <a:r>
              <a:rPr lang="en-GB" sz="1800" b="0" strike="noStrike" spc="-1" err="1">
                <a:solidFill>
                  <a:srgbClr val="404040"/>
                </a:solidFill>
                <a:latin typeface="Arial"/>
              </a:rPr>
              <a:t>chi'n</a:t>
            </a:r>
            <a:r>
              <a:rPr lang="en-GB" sz="1800" b="0" strike="noStrike" spc="-1">
                <a:solidFill>
                  <a:srgbClr val="404040"/>
                </a:solidFill>
                <a:latin typeface="Arial"/>
              </a:rPr>
              <a:t> </a:t>
            </a:r>
            <a:r>
              <a:rPr lang="en-GB" sz="1800" b="0" strike="noStrike" spc="-1" err="1">
                <a:solidFill>
                  <a:srgbClr val="404040"/>
                </a:solidFill>
                <a:latin typeface="Arial"/>
              </a:rPr>
              <a:t>teimlo'n</a:t>
            </a:r>
            <a:r>
              <a:rPr lang="en-GB" sz="1800" b="0" strike="noStrike" spc="-1">
                <a:solidFill>
                  <a:srgbClr val="404040"/>
                </a:solidFill>
                <a:latin typeface="Arial"/>
              </a:rPr>
              <a:t> </a:t>
            </a:r>
            <a:r>
              <a:rPr lang="en-GB" sz="1800" b="0" strike="noStrike" spc="-1" err="1">
                <a:solidFill>
                  <a:srgbClr val="404040"/>
                </a:solidFill>
                <a:latin typeface="Arial"/>
              </a:rPr>
              <a:t>sâl</a:t>
            </a:r>
            <a:r>
              <a:rPr lang="en-GB" sz="1800" b="0" strike="noStrike" spc="-1">
                <a:solidFill>
                  <a:srgbClr val="404040"/>
                </a:solidFill>
                <a:latin typeface="Arial"/>
              </a:rPr>
              <a:t> ac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amau</a:t>
            </a:r>
            <a:r>
              <a:rPr lang="en-GB" sz="1800" b="0" strike="noStrike" spc="-1">
                <a:solidFill>
                  <a:srgbClr val="404040"/>
                </a:solidFill>
                <a:latin typeface="Arial"/>
              </a:rPr>
              <a:t> ​​​​bod </a:t>
            </a:r>
            <a:r>
              <a:rPr lang="en-GB" sz="1800" b="0" strike="noStrike" spc="-1" err="1">
                <a:solidFill>
                  <a:srgbClr val="404040"/>
                </a:solidFill>
                <a:latin typeface="Arial"/>
              </a:rPr>
              <a:t>gennych</a:t>
            </a:r>
            <a:r>
              <a:rPr lang="en-GB" sz="1800" b="0" strike="noStrike" spc="-1">
                <a:solidFill>
                  <a:srgbClr val="404040"/>
                </a:solidFill>
                <a:latin typeface="Arial"/>
              </a:rPr>
              <a:t> chi Covid-19 </a:t>
            </a:r>
            <a:r>
              <a:rPr lang="en-GB" sz="1800" b="0" strike="noStrike" spc="-1" err="1">
                <a:solidFill>
                  <a:srgbClr val="404040"/>
                </a:solidFill>
                <a:latin typeface="Arial"/>
              </a:rPr>
              <a:t>peidiwch</a:t>
            </a:r>
            <a:r>
              <a:rPr lang="en-GB" sz="1800" b="0" strike="noStrike" spc="-1">
                <a:solidFill>
                  <a:srgbClr val="404040"/>
                </a:solidFill>
                <a:latin typeface="Arial"/>
              </a:rPr>
              <a:t> â </a:t>
            </a:r>
            <a:r>
              <a:rPr lang="en-GB" sz="1800" b="0" strike="noStrike" spc="-1" err="1">
                <a:solidFill>
                  <a:srgbClr val="404040"/>
                </a:solidFill>
                <a:latin typeface="Arial"/>
              </a:rPr>
              <a:t>mynychu</a:t>
            </a:r>
            <a:r>
              <a:rPr lang="en-GB" sz="1800" b="0" strike="noStrike" spc="-1">
                <a:solidFill>
                  <a:srgbClr val="404040"/>
                </a:solidFill>
                <a:latin typeface="Arial"/>
              </a:rPr>
              <a:t> a </a:t>
            </a:r>
            <a:r>
              <a:rPr lang="en-GB" sz="1800" b="0" strike="noStrike" spc="-1" err="1">
                <a:solidFill>
                  <a:srgbClr val="404040"/>
                </a:solidFill>
                <a:latin typeface="Arial"/>
              </a:rPr>
              <a:t>darlithoedd</a:t>
            </a:r>
            <a:r>
              <a:rPr lang="en-GB" sz="1800" b="0" strike="noStrike" spc="-1">
                <a:solidFill>
                  <a:srgbClr val="404040"/>
                </a:solidFill>
                <a:latin typeface="Arial"/>
              </a:rPr>
              <a:t> </a:t>
            </a:r>
            <a:r>
              <a:rPr lang="en-GB" sz="1800" b="0" strike="noStrike" spc="-1" err="1">
                <a:solidFill>
                  <a:srgbClr val="404040"/>
                </a:solidFill>
                <a:latin typeface="Arial"/>
              </a:rPr>
              <a:t>na</a:t>
            </a:r>
            <a:r>
              <a:rPr lang="en-GB" sz="1800" b="0" strike="noStrike" spc="-1">
                <a:solidFill>
                  <a:srgbClr val="404040"/>
                </a:solidFill>
                <a:latin typeface="Arial"/>
              </a:rPr>
              <a:t> </a:t>
            </a:r>
            <a:r>
              <a:rPr lang="en-GB" sz="1800" b="0" strike="noStrike" spc="-1" err="1">
                <a:solidFill>
                  <a:srgbClr val="404040"/>
                </a:solidFill>
                <a:latin typeface="Arial"/>
              </a:rPr>
              <a:t>chymysgu</a:t>
            </a:r>
            <a:r>
              <a:rPr lang="en-GB" sz="1800" b="0" strike="noStrike" spc="-1">
                <a:solidFill>
                  <a:srgbClr val="404040"/>
                </a:solidFill>
                <a:latin typeface="Arial"/>
              </a:rPr>
              <a:t> ag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ynysu</a:t>
            </a:r>
            <a:r>
              <a:rPr lang="en-GB" sz="1800" b="0" strike="noStrike" spc="-1">
                <a:solidFill>
                  <a:srgbClr val="404040"/>
                </a:solidFill>
                <a:latin typeface="Arial"/>
              </a:rPr>
              <a:t> </a:t>
            </a:r>
            <a:r>
              <a:rPr lang="en-GB" sz="1800" b="0" strike="noStrike" spc="-1" err="1">
                <a:solidFill>
                  <a:srgbClr val="404040"/>
                </a:solidFill>
                <a:latin typeface="Arial"/>
              </a:rPr>
              <a:t>eich</a:t>
            </a:r>
            <a:r>
              <a:rPr lang="en-GB" sz="1800" b="0" strike="noStrike" spc="-1">
                <a:solidFill>
                  <a:srgbClr val="404040"/>
                </a:solidFill>
                <a:latin typeface="Arial"/>
              </a:rPr>
              <a:t> </a:t>
            </a:r>
            <a:r>
              <a:rPr lang="en-GB" sz="1800" b="0" strike="noStrike" spc="-1" err="1">
                <a:solidFill>
                  <a:srgbClr val="404040"/>
                </a:solidFill>
                <a:latin typeface="Arial"/>
              </a:rPr>
              <a:t>hun</a:t>
            </a:r>
            <a:r>
              <a:rPr lang="en-GB" sz="1800" b="0" strike="noStrike" spc="-1">
                <a:solidFill>
                  <a:srgbClr val="404040"/>
                </a:solidFill>
                <a:latin typeface="Arial"/>
              </a:rPr>
              <a:t> a </a:t>
            </a:r>
            <a:r>
              <a:rPr lang="en-GB" sz="1800" b="0" strike="noStrike" spc="-1" err="1">
                <a:solidFill>
                  <a:srgbClr val="404040"/>
                </a:solidFill>
                <a:latin typeface="Arial"/>
              </a:rPr>
              <a:t>gofalu</a:t>
            </a:r>
            <a:r>
              <a:rPr lang="en-GB" sz="1800" b="0" strike="noStrike" spc="-1">
                <a:solidFill>
                  <a:srgbClr val="404040"/>
                </a:solidFill>
                <a:latin typeface="Arial"/>
              </a:rPr>
              <a:t> </a:t>
            </a:r>
            <a:r>
              <a:rPr lang="en-GB" sz="1800" b="0" strike="noStrike" spc="-1" err="1">
                <a:solidFill>
                  <a:srgbClr val="404040"/>
                </a:solidFill>
                <a:latin typeface="Arial"/>
              </a:rPr>
              <a:t>amdanoch</a:t>
            </a:r>
            <a:r>
              <a:rPr lang="en-GB" sz="1800" b="0" strike="noStrike" spc="-1">
                <a:solidFill>
                  <a:srgbClr val="404040"/>
                </a:solidFill>
                <a:latin typeface="Arial"/>
              </a:rPr>
              <a:t> </a:t>
            </a:r>
            <a:r>
              <a:rPr lang="en-GB" sz="1800" b="0" strike="noStrike" spc="-1" err="1">
                <a:solidFill>
                  <a:srgbClr val="404040"/>
                </a:solidFill>
                <a:latin typeface="Arial"/>
              </a:rPr>
              <a:t>chi'ch</a:t>
            </a:r>
            <a:r>
              <a:rPr lang="en-GB" sz="1800" b="0" strike="noStrike" spc="-1">
                <a:solidFill>
                  <a:srgbClr val="404040"/>
                </a:solidFill>
                <a:latin typeface="Arial"/>
              </a:rPr>
              <a:t> </a:t>
            </a:r>
            <a:r>
              <a:rPr lang="en-GB" sz="1800" b="0" strike="noStrike" spc="-1" err="1">
                <a:solidFill>
                  <a:srgbClr val="404040"/>
                </a:solidFill>
                <a:latin typeface="Arial"/>
              </a:rPr>
              <a:t>hun</a:t>
            </a:r>
            <a:r>
              <a:rPr lang="en-GB" sz="1800" b="0" strike="noStrike" spc="-1">
                <a:solidFill>
                  <a:srgbClr val="404040"/>
                </a:solidFill>
                <a:latin typeface="Arial"/>
              </a:rPr>
              <a:t> ac </a:t>
            </a:r>
            <a:r>
              <a:rPr lang="en-GB" sz="1800" b="0" strike="noStrike" spc="-1" err="1">
                <a:solidFill>
                  <a:srgbClr val="404040"/>
                </a:solidFill>
                <a:latin typeface="Arial"/>
              </a:rPr>
              <a:t>eraill</a:t>
            </a:r>
            <a:r>
              <a:rPr lang="en-GB" sz="1800" b="0" strike="noStrike" spc="-1">
                <a:solidFill>
                  <a:srgbClr val="404040"/>
                </a:solidFill>
                <a:latin typeface="Arial"/>
              </a:rPr>
              <a:t>.</a:t>
            </a:r>
            <a:endParaRPr lang="en-US" sz="1800" b="0" strike="noStrike" spc="-1">
              <a:latin typeface="Arial"/>
            </a:endParaRPr>
          </a:p>
          <a:p>
            <a:pPr marL="228600" indent="-228240">
              <a:lnSpc>
                <a:spcPct val="90000"/>
              </a:lnSpc>
              <a:spcBef>
                <a:spcPts val="1001"/>
              </a:spcBef>
              <a:buClr>
                <a:srgbClr val="404040"/>
              </a:buClr>
              <a:buFont typeface="Arial"/>
              <a:buChar char="•"/>
            </a:pPr>
            <a:r>
              <a:rPr lang="en-GB" sz="1800" b="0" strike="noStrike" spc="-1">
                <a:solidFill>
                  <a:srgbClr val="404040"/>
                </a:solidFill>
                <a:latin typeface="Arial"/>
              </a:rPr>
              <a:t>Mae </a:t>
            </a:r>
            <a:r>
              <a:rPr lang="en-GB" sz="1800" b="0" strike="noStrike" spc="-1" err="1">
                <a:solidFill>
                  <a:srgbClr val="404040"/>
                </a:solidFill>
                <a:latin typeface="Arial"/>
              </a:rPr>
              <a:t>Gwasanaethau</a:t>
            </a:r>
            <a:r>
              <a:rPr lang="en-GB" sz="1800" b="0" strike="noStrike" spc="-1">
                <a:solidFill>
                  <a:srgbClr val="404040"/>
                </a:solidFill>
                <a:latin typeface="Arial"/>
              </a:rPr>
              <a:t> </a:t>
            </a:r>
            <a:r>
              <a:rPr lang="en-GB" sz="1800" b="0" strike="noStrike" spc="-1" err="1">
                <a:solidFill>
                  <a:srgbClr val="404040"/>
                </a:solidFill>
                <a:latin typeface="Arial"/>
              </a:rPr>
              <a:t>Myfyrwyr</a:t>
            </a:r>
            <a:r>
              <a:rPr lang="en-GB" sz="1800" b="0" strike="noStrike" spc="-1">
                <a:solidFill>
                  <a:srgbClr val="404040"/>
                </a:solidFill>
                <a:latin typeface="Arial"/>
              </a:rPr>
              <a:t> </a:t>
            </a:r>
            <a:r>
              <a:rPr lang="en-GB" sz="1800" b="0" strike="noStrike" spc="-1" err="1">
                <a:solidFill>
                  <a:srgbClr val="404040"/>
                </a:solidFill>
                <a:latin typeface="Arial"/>
              </a:rPr>
              <a:t>yn</a:t>
            </a:r>
            <a:r>
              <a:rPr lang="en-GB" sz="1800" b="0" strike="noStrike" spc="-1">
                <a:solidFill>
                  <a:srgbClr val="404040"/>
                </a:solidFill>
                <a:latin typeface="Arial"/>
              </a:rPr>
              <a:t> </a:t>
            </a:r>
            <a:r>
              <a:rPr lang="en-GB" sz="1800" b="0" strike="noStrike" spc="-1" err="1">
                <a:solidFill>
                  <a:srgbClr val="404040"/>
                </a:solidFill>
                <a:latin typeface="Arial"/>
              </a:rPr>
              <a:t>cynnig</a:t>
            </a:r>
            <a:r>
              <a:rPr lang="en-GB" sz="1800" b="0" strike="noStrike" spc="-1">
                <a:solidFill>
                  <a:srgbClr val="404040"/>
                </a:solidFill>
                <a:latin typeface="Arial"/>
              </a:rPr>
              <a:t> </a:t>
            </a:r>
            <a:r>
              <a:rPr lang="en-GB" sz="1800" b="0" strike="noStrike" spc="-1" err="1">
                <a:solidFill>
                  <a:srgbClr val="404040"/>
                </a:solidFill>
                <a:latin typeface="Arial"/>
              </a:rPr>
              <a:t>cymorth</a:t>
            </a:r>
            <a:r>
              <a:rPr lang="en-GB" sz="1800" b="0" strike="noStrike" spc="-1">
                <a:solidFill>
                  <a:srgbClr val="404040"/>
                </a:solidFill>
                <a:latin typeface="Arial"/>
              </a:rPr>
              <a:t> a </a:t>
            </a:r>
            <a:r>
              <a:rPr lang="en-GB" sz="1800" b="0" strike="noStrike" spc="-1" err="1">
                <a:solidFill>
                  <a:srgbClr val="404040"/>
                </a:solidFill>
                <a:latin typeface="Arial"/>
              </a:rPr>
              <a:t>gwybodaeth</a:t>
            </a:r>
            <a:r>
              <a:rPr lang="en-GB" sz="1800" b="0" strike="noStrike" spc="-1">
                <a:solidFill>
                  <a:srgbClr val="404040"/>
                </a:solidFill>
                <a:latin typeface="Arial"/>
              </a:rPr>
              <a:t> </a:t>
            </a:r>
            <a:r>
              <a:rPr lang="en-GB" sz="1800" b="0" strike="noStrike" spc="-1" err="1">
                <a:solidFill>
                  <a:srgbClr val="404040"/>
                </a:solidFill>
                <a:latin typeface="Arial"/>
              </a:rPr>
              <a:t>ar</a:t>
            </a:r>
            <a:r>
              <a:rPr lang="en-GB" sz="1800" b="0" strike="noStrike" spc="-1">
                <a:solidFill>
                  <a:srgbClr val="404040"/>
                </a:solidFill>
                <a:latin typeface="Arial"/>
              </a:rPr>
              <a:t> bob math o </a:t>
            </a:r>
            <a:r>
              <a:rPr lang="en-GB" sz="1800" b="0" strike="noStrike" spc="-1" err="1">
                <a:solidFill>
                  <a:srgbClr val="404040"/>
                </a:solidFill>
                <a:latin typeface="Arial"/>
              </a:rPr>
              <a:t>glefydau</a:t>
            </a:r>
            <a:r>
              <a:rPr lang="en-GB" sz="1800" b="0" strike="noStrike" spc="-1">
                <a:solidFill>
                  <a:srgbClr val="404040"/>
                </a:solidFill>
                <a:latin typeface="Arial"/>
              </a:rPr>
              <a:t> </a:t>
            </a:r>
            <a:r>
              <a:rPr lang="en-GB" sz="1800" b="0" strike="noStrike" spc="-1" err="1">
                <a:solidFill>
                  <a:srgbClr val="404040"/>
                </a:solidFill>
                <a:latin typeface="Arial"/>
              </a:rPr>
              <a:t>trosglwyddadwy</a:t>
            </a:r>
            <a:r>
              <a:rPr lang="en-GB" sz="1800" b="0" strike="noStrike" spc="-1">
                <a:solidFill>
                  <a:srgbClr val="404040"/>
                </a:solidFill>
                <a:latin typeface="Arial"/>
              </a:rPr>
              <a:t> </a:t>
            </a:r>
            <a:r>
              <a:rPr lang="en-GB" sz="1800" b="0" strike="noStrike" spc="-1" err="1">
                <a:solidFill>
                  <a:srgbClr val="404040"/>
                </a:solidFill>
                <a:latin typeface="Arial"/>
              </a:rPr>
              <a:t>eraill</a:t>
            </a:r>
            <a:r>
              <a:rPr lang="en-GB" sz="1800" b="0" strike="noStrike" spc="-1">
                <a:solidFill>
                  <a:srgbClr val="404040"/>
                </a:solidFill>
                <a:latin typeface="Arial"/>
              </a:rPr>
              <a:t>, </a:t>
            </a:r>
            <a:r>
              <a:rPr lang="en-GB" sz="1800" b="0" strike="noStrike" spc="-1" err="1">
                <a:solidFill>
                  <a:srgbClr val="404040"/>
                </a:solidFill>
                <a:latin typeface="Arial"/>
              </a:rPr>
              <a:t>gan</a:t>
            </a:r>
            <a:r>
              <a:rPr lang="en-GB" sz="1800" b="0" strike="noStrike" spc="-1">
                <a:solidFill>
                  <a:srgbClr val="404040"/>
                </a:solidFill>
                <a:latin typeface="Arial"/>
              </a:rPr>
              <a:t> </a:t>
            </a:r>
            <a:r>
              <a:rPr lang="en-GB" sz="1800" b="0" strike="noStrike" spc="-1" err="1">
                <a:solidFill>
                  <a:srgbClr val="404040"/>
                </a:solidFill>
                <a:latin typeface="Arial"/>
              </a:rPr>
              <a:t>gynnwys</a:t>
            </a:r>
            <a:r>
              <a:rPr lang="en-GB" sz="1800" b="0" strike="noStrike" spc="-1">
                <a:solidFill>
                  <a:srgbClr val="404040"/>
                </a:solidFill>
                <a:latin typeface="Arial"/>
              </a:rPr>
              <a:t> y </a:t>
            </a:r>
            <a:r>
              <a:rPr lang="en-GB" sz="1800" b="0" strike="noStrike" spc="-1" err="1">
                <a:solidFill>
                  <a:srgbClr val="404040"/>
                </a:solidFill>
                <a:latin typeface="Arial"/>
              </a:rPr>
              <a:t>frech</a:t>
            </a:r>
            <a:r>
              <a:rPr lang="en-GB" sz="1800" b="0" strike="noStrike" spc="-1">
                <a:solidFill>
                  <a:srgbClr val="404040"/>
                </a:solidFill>
                <a:latin typeface="Arial"/>
              </a:rPr>
              <a:t> </a:t>
            </a:r>
            <a:r>
              <a:rPr lang="en-GB" sz="1800" b="0" strike="noStrike" spc="-1" err="1">
                <a:solidFill>
                  <a:srgbClr val="404040"/>
                </a:solidFill>
                <a:latin typeface="Arial"/>
              </a:rPr>
              <a:t>goch</a:t>
            </a:r>
            <a:r>
              <a:rPr lang="en-GB" sz="1800" b="0" strike="noStrike" spc="-1">
                <a:solidFill>
                  <a:srgbClr val="404040"/>
                </a:solidFill>
                <a:latin typeface="Arial"/>
              </a:rPr>
              <a:t> a </a:t>
            </a:r>
            <a:r>
              <a:rPr lang="en-GB" sz="1800" b="0" strike="noStrike" spc="-1" err="1">
                <a:solidFill>
                  <a:srgbClr val="404040"/>
                </a:solidFill>
                <a:latin typeface="Arial"/>
              </a:rPr>
              <a:t>brech</a:t>
            </a:r>
            <a:r>
              <a:rPr lang="en-GB" sz="1800" b="0" strike="noStrike" spc="-1">
                <a:solidFill>
                  <a:srgbClr val="404040"/>
                </a:solidFill>
                <a:latin typeface="Arial"/>
              </a:rPr>
              <a:t> y </a:t>
            </a:r>
            <a:r>
              <a:rPr lang="en-GB" sz="1800" b="0" strike="noStrike" spc="-1" err="1">
                <a:solidFill>
                  <a:srgbClr val="404040"/>
                </a:solidFill>
                <a:latin typeface="Arial"/>
              </a:rPr>
              <a:t>mwncïod</a:t>
            </a:r>
            <a:r>
              <a:rPr lang="en-GB" sz="1800" b="0" strike="noStrike" spc="-1">
                <a:solidFill>
                  <a:srgbClr val="404040"/>
                </a:solidFill>
                <a:latin typeface="Arial"/>
              </a:rPr>
              <a:t>, ​​a </a:t>
            </a:r>
            <a:r>
              <a:rPr lang="en-GB" sz="1800" b="0" strike="noStrike" spc="-1" err="1">
                <a:solidFill>
                  <a:srgbClr val="404040"/>
                </a:solidFill>
                <a:latin typeface="Arial"/>
              </a:rPr>
              <a:t>sut</a:t>
            </a:r>
            <a:r>
              <a:rPr lang="en-GB" sz="1800" b="0" strike="noStrike" spc="-1">
                <a:solidFill>
                  <a:srgbClr val="404040"/>
                </a:solidFill>
                <a:latin typeface="Arial"/>
              </a:rPr>
              <a:t> </a:t>
            </a:r>
            <a:r>
              <a:rPr lang="en-GB" sz="1800" b="0" strike="noStrike" spc="-1" err="1">
                <a:solidFill>
                  <a:srgbClr val="404040"/>
                </a:solidFill>
                <a:latin typeface="Arial"/>
              </a:rPr>
              <a:t>i</a:t>
            </a:r>
            <a:r>
              <a:rPr lang="en-GB" sz="1800" b="0" strike="noStrike" spc="-1">
                <a:solidFill>
                  <a:srgbClr val="404040"/>
                </a:solidFill>
                <a:latin typeface="Arial"/>
              </a:rPr>
              <a:t> </a:t>
            </a:r>
            <a:r>
              <a:rPr lang="en-GB" sz="1800" b="0" strike="noStrike" spc="-1" err="1">
                <a:solidFill>
                  <a:srgbClr val="404040"/>
                </a:solidFill>
                <a:latin typeface="Arial"/>
              </a:rPr>
              <a:t>gofrestru</a:t>
            </a:r>
            <a:r>
              <a:rPr lang="en-GB" sz="1800" b="0" strike="noStrike" spc="-1">
                <a:solidFill>
                  <a:srgbClr val="404040"/>
                </a:solidFill>
                <a:latin typeface="Arial"/>
              </a:rPr>
              <a:t> </a:t>
            </a:r>
            <a:r>
              <a:rPr lang="en-GB" sz="1800" b="0" strike="noStrike" spc="-1" err="1">
                <a:solidFill>
                  <a:srgbClr val="404040"/>
                </a:solidFill>
                <a:latin typeface="Arial"/>
              </a:rPr>
              <a:t>gyda</a:t>
            </a:r>
            <a:r>
              <a:rPr lang="en-GB" sz="1800" b="0" strike="noStrike" spc="-1">
                <a:solidFill>
                  <a:srgbClr val="404040"/>
                </a:solidFill>
                <a:latin typeface="Arial"/>
              </a:rPr>
              <a:t> </a:t>
            </a:r>
            <a:r>
              <a:rPr lang="en-GB" sz="1800" b="0" strike="noStrike" spc="-1" err="1">
                <a:solidFill>
                  <a:srgbClr val="404040"/>
                </a:solidFill>
                <a:latin typeface="Arial"/>
              </a:rPr>
              <a:t>meddyg</a:t>
            </a:r>
            <a:r>
              <a:rPr lang="en-GB" sz="1800" b="0" strike="noStrike" spc="-1">
                <a:solidFill>
                  <a:srgbClr val="404040"/>
                </a:solidFill>
                <a:latin typeface="Arial"/>
              </a:rPr>
              <a:t> </a:t>
            </a:r>
            <a:r>
              <a:rPr lang="en-GB" sz="1800" b="0" strike="noStrike" spc="-1" err="1">
                <a:solidFill>
                  <a:srgbClr val="404040"/>
                </a:solidFill>
                <a:latin typeface="Arial"/>
              </a:rPr>
              <a:t>lleol</a:t>
            </a:r>
            <a:r>
              <a:rPr lang="en-GB" sz="1800" b="0" strike="noStrike" spc="-1">
                <a:solidFill>
                  <a:srgbClr val="404040"/>
                </a:solidFill>
                <a:latin typeface="Arial"/>
              </a:rPr>
              <a:t>.</a:t>
            </a:r>
            <a:endParaRPr lang="en-US" sz="18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 descr="Image"/>
          <p:cNvPicPr/>
          <p:nvPr/>
        </p:nvPicPr>
        <p:blipFill>
          <a:blip r:embed="rId3"/>
          <a:stretch/>
        </p:blipFill>
        <p:spPr>
          <a:xfrm>
            <a:off x="6027480" y="0"/>
            <a:ext cx="2324160" cy="6857640"/>
          </a:xfrm>
          <a:prstGeom prst="rect">
            <a:avLst/>
          </a:prstGeom>
          <a:ln w="12600">
            <a:noFill/>
          </a:ln>
        </p:spPr>
      </p:pic>
      <p:sp>
        <p:nvSpPr>
          <p:cNvPr id="265" name="CustomShape 1"/>
          <p:cNvSpPr>
            <a:spLocks noGrp="1"/>
          </p:cNvSpPr>
          <p:nvPr>
            <p:ph type="title" idx="4294967295"/>
          </p:nvPr>
        </p:nvSpPr>
        <p:spPr>
          <a:xfrm>
            <a:off x="1784520" y="142379"/>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43773D"/>
                </a:solidFill>
                <a:effectLst/>
                <a:uLnTx/>
                <a:uFillTx/>
                <a:latin typeface="Arial"/>
                <a:ea typeface="+mn-ea"/>
                <a:cs typeface="+mn-cs"/>
              </a:rPr>
              <a:t>Cynaliadwyedd</a:t>
            </a:r>
            <a:r>
              <a:rPr kumimoji="0" lang="en-GB" sz="2400" b="1" i="0" u="none" strike="noStrike" kern="1200" cap="none" spc="-1" normalizeH="0" baseline="0" noProof="0">
                <a:ln>
                  <a:noFill/>
                </a:ln>
                <a:solidFill>
                  <a:srgbClr val="43773D"/>
                </a:solidFill>
                <a:effectLst/>
                <a:uLnTx/>
                <a:uFillTx/>
                <a:latin typeface="Arial"/>
                <a:ea typeface="+mn-ea"/>
                <a:cs typeface="+mn-cs"/>
              </a:rPr>
              <a:t> </a:t>
            </a:r>
            <a:r>
              <a:rPr kumimoji="0" lang="en-GB" sz="2400" b="1" i="0" u="none" strike="noStrike" kern="1200" cap="none" spc="-1" normalizeH="0" baseline="0" noProof="0" err="1">
                <a:ln>
                  <a:noFill/>
                </a:ln>
                <a:solidFill>
                  <a:srgbClr val="43773D"/>
                </a:solidFill>
                <a:effectLst/>
                <a:uLnTx/>
                <a:uFillTx/>
                <a:latin typeface="Arial"/>
                <a:ea typeface="+mn-ea"/>
                <a:cs typeface="+mn-cs"/>
              </a:rPr>
              <a:t>a'r</a:t>
            </a:r>
            <a:r>
              <a:rPr kumimoji="0" lang="en-GB" sz="2400" b="1" i="0" u="none" strike="noStrike" kern="1200" cap="none" spc="-1" normalizeH="0" baseline="0" noProof="0">
                <a:ln>
                  <a:noFill/>
                </a:ln>
                <a:solidFill>
                  <a:srgbClr val="43773D"/>
                </a:solidFill>
                <a:effectLst/>
                <a:uLnTx/>
                <a:uFillTx/>
                <a:latin typeface="Arial"/>
                <a:ea typeface="+mn-ea"/>
                <a:cs typeface="+mn-cs"/>
              </a:rPr>
              <a:t> </a:t>
            </a:r>
            <a:r>
              <a:rPr kumimoji="0" lang="en-GB" sz="2400" b="1" i="0" u="none" strike="noStrike" kern="1200" cap="none" spc="-1" normalizeH="0" baseline="0" noProof="0" err="1">
                <a:ln>
                  <a:noFill/>
                </a:ln>
                <a:solidFill>
                  <a:srgbClr val="43773D"/>
                </a:solidFill>
                <a:effectLst/>
                <a:uLnTx/>
                <a:uFillTx/>
                <a:latin typeface="Arial"/>
                <a:ea typeface="+mn-ea"/>
                <a:cs typeface="+mn-cs"/>
              </a:rPr>
              <a:t>Amgylchedd</a:t>
            </a:r>
            <a:endParaRPr kumimoji="0" lang="en-US" sz="2400" b="0" i="0" u="none" strike="noStrike" kern="1200" cap="none" spc="-1" normalizeH="0" baseline="0" noProof="0" err="1">
              <a:ln>
                <a:noFill/>
              </a:ln>
              <a:solidFill>
                <a:schemeClr val="tx1"/>
              </a:solidFill>
              <a:effectLst/>
              <a:uLnTx/>
              <a:uFillTx/>
              <a:latin typeface="Arial"/>
              <a:ea typeface="+mn-ea"/>
              <a:cs typeface="+mn-cs"/>
            </a:endParaRPr>
          </a:p>
        </p:txBody>
      </p:sp>
      <p:pic>
        <p:nvPicPr>
          <p:cNvPr id="266"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67" name="CustomShape 2"/>
          <p:cNvSpPr/>
          <p:nvPr/>
        </p:nvSpPr>
        <p:spPr>
          <a:xfrm>
            <a:off x="173924" y="740878"/>
            <a:ext cx="3525840" cy="41806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228600" indent="-228240">
              <a:lnSpc>
                <a:spcPct val="120000"/>
              </a:lnSpc>
              <a:spcBef>
                <a:spcPts val="1001"/>
              </a:spcBef>
              <a:spcAft>
                <a:spcPts val="799"/>
              </a:spcAft>
              <a:buClr>
                <a:srgbClr val="404040"/>
              </a:buClr>
              <a:buFont typeface="Arial"/>
              <a:buChar char="•"/>
            </a:pPr>
            <a:r>
              <a:rPr lang="en-GB" sz="1600" b="0" strike="noStrike" spc="-1">
                <a:solidFill>
                  <a:srgbClr val="404040"/>
                </a:solidFill>
                <a:latin typeface="Arial"/>
              </a:rPr>
              <a:t>Mae </a:t>
            </a:r>
            <a:r>
              <a:rPr lang="en-GB" sz="1600" b="0" strike="noStrike" spc="-1" err="1">
                <a:solidFill>
                  <a:srgbClr val="404040"/>
                </a:solidFill>
                <a:latin typeface="Arial"/>
              </a:rPr>
              <a:t>gan</a:t>
            </a:r>
            <a:r>
              <a:rPr lang="en-GB" sz="1600" b="0" strike="noStrike" spc="-1">
                <a:solidFill>
                  <a:srgbClr val="404040"/>
                </a:solidFill>
                <a:latin typeface="Arial"/>
              </a:rPr>
              <a:t> y </a:t>
            </a:r>
            <a:r>
              <a:rPr lang="en-GB" sz="1600" b="0" strike="noStrike" spc="-1" err="1">
                <a:solidFill>
                  <a:srgbClr val="404040"/>
                </a:solidFill>
                <a:latin typeface="Arial"/>
              </a:rPr>
              <a:t>Brifysgol</a:t>
            </a:r>
            <a:r>
              <a:rPr lang="en-GB" sz="1600" b="0" strike="noStrike" spc="-1">
                <a:solidFill>
                  <a:srgbClr val="404040"/>
                </a:solidFill>
                <a:latin typeface="Arial"/>
              </a:rPr>
              <a:t> System </a:t>
            </a:r>
            <a:r>
              <a:rPr lang="en-GB" sz="1600" b="0" strike="noStrike" spc="-1" err="1">
                <a:solidFill>
                  <a:srgbClr val="404040"/>
                </a:solidFill>
                <a:latin typeface="Arial"/>
              </a:rPr>
              <a:t>Rheoli</a:t>
            </a:r>
            <a:r>
              <a:rPr lang="en-GB" sz="1600" b="0" strike="noStrike" spc="-1">
                <a:solidFill>
                  <a:srgbClr val="404040"/>
                </a:solidFill>
                <a:latin typeface="Arial"/>
              </a:rPr>
              <a:t> </a:t>
            </a:r>
            <a:r>
              <a:rPr lang="en-GB" sz="1600" b="0" strike="noStrike" spc="-1" err="1">
                <a:solidFill>
                  <a:srgbClr val="404040"/>
                </a:solidFill>
                <a:latin typeface="Arial"/>
              </a:rPr>
              <a:t>Amgylcheddol</a:t>
            </a:r>
            <a:r>
              <a:rPr lang="en-GB" sz="1600" b="0" strike="noStrike" spc="-1">
                <a:solidFill>
                  <a:srgbClr val="404040"/>
                </a:solidFill>
                <a:latin typeface="Arial"/>
              </a:rPr>
              <a:t> (EMS) </a:t>
            </a:r>
            <a:r>
              <a:rPr lang="en-GB" sz="1600" b="0" strike="noStrike" spc="-1" err="1">
                <a:solidFill>
                  <a:srgbClr val="404040"/>
                </a:solidFill>
                <a:latin typeface="Arial"/>
              </a:rPr>
              <a:t>wedi'i</a:t>
            </a:r>
            <a:r>
              <a:rPr lang="en-GB" sz="1600" b="0" strike="noStrike" spc="-1">
                <a:solidFill>
                  <a:srgbClr val="404040"/>
                </a:solidFill>
                <a:latin typeface="Arial"/>
              </a:rPr>
              <a:t> </a:t>
            </a:r>
            <a:r>
              <a:rPr lang="en-GB" sz="1600" b="0" strike="noStrike" spc="-1" err="1">
                <a:solidFill>
                  <a:srgbClr val="404040"/>
                </a:solidFill>
                <a:latin typeface="Arial"/>
              </a:rPr>
              <a:t>hachredu</a:t>
            </a:r>
            <a:r>
              <a:rPr lang="en-GB" sz="1600" b="0" strike="noStrike" spc="-1">
                <a:solidFill>
                  <a:srgbClr val="404040"/>
                </a:solidFill>
                <a:latin typeface="Arial"/>
              </a:rPr>
              <a:t> </a:t>
            </a:r>
            <a:r>
              <a:rPr lang="en-GB" sz="1600" b="0" strike="noStrike" spc="-1" err="1">
                <a:solidFill>
                  <a:srgbClr val="404040"/>
                </a:solidFill>
                <a:latin typeface="Arial"/>
              </a:rPr>
              <a:t>i</a:t>
            </a:r>
            <a:r>
              <a:rPr lang="en-GB" sz="1600" b="0" strike="noStrike" spc="-1">
                <a:solidFill>
                  <a:srgbClr val="404040"/>
                </a:solidFill>
                <a:latin typeface="Arial"/>
              </a:rPr>
              <a:t> Safon ISO14001:2015 - </a:t>
            </a:r>
            <a:r>
              <a:rPr lang="en-GB" sz="1600" b="0" strike="noStrike" spc="-1" err="1">
                <a:solidFill>
                  <a:srgbClr val="404040"/>
                </a:solidFill>
                <a:latin typeface="Arial"/>
              </a:rPr>
              <a:t>yn</a:t>
            </a:r>
            <a:r>
              <a:rPr lang="en-GB" sz="1600" b="0" strike="noStrike" spc="-1">
                <a:solidFill>
                  <a:srgbClr val="404040"/>
                </a:solidFill>
                <a:latin typeface="Arial"/>
              </a:rPr>
              <a:t> </a:t>
            </a:r>
            <a:r>
              <a:rPr lang="en-GB" sz="1600" b="0" strike="noStrike" spc="-1" err="1">
                <a:solidFill>
                  <a:srgbClr val="404040"/>
                </a:solidFill>
                <a:latin typeface="Arial"/>
              </a:rPr>
              <a:t>ei</a:t>
            </a:r>
            <a:r>
              <a:rPr lang="en-GB" sz="1600" b="0" strike="noStrike" spc="-1">
                <a:solidFill>
                  <a:srgbClr val="404040"/>
                </a:solidFill>
                <a:latin typeface="Arial"/>
              </a:rPr>
              <a:t> </a:t>
            </a:r>
            <a:r>
              <a:rPr lang="en-GB" sz="1600" b="0" strike="noStrike" spc="-1" err="1">
                <a:solidFill>
                  <a:srgbClr val="404040"/>
                </a:solidFill>
                <a:latin typeface="Arial"/>
              </a:rPr>
              <a:t>hanfod</a:t>
            </a:r>
            <a:r>
              <a:rPr lang="en-GB" sz="1600" b="0" strike="noStrike" spc="-1">
                <a:solidFill>
                  <a:srgbClr val="404040"/>
                </a:solidFill>
                <a:latin typeface="Arial"/>
              </a:rPr>
              <a:t> </a:t>
            </a:r>
            <a:r>
              <a:rPr lang="en-GB" sz="1600" b="0" strike="noStrike" spc="-1" err="1">
                <a:solidFill>
                  <a:srgbClr val="404040"/>
                </a:solidFill>
                <a:latin typeface="Arial"/>
              </a:rPr>
              <a:t>mae'r</a:t>
            </a:r>
            <a:r>
              <a:rPr lang="en-GB" sz="1600" b="0" strike="noStrike" spc="-1">
                <a:solidFill>
                  <a:srgbClr val="404040"/>
                </a:solidFill>
                <a:latin typeface="Arial"/>
              </a:rPr>
              <a:t> Polisi </a:t>
            </a:r>
            <a:r>
              <a:rPr lang="en-GB" sz="1600" b="0" strike="noStrike" spc="-1" err="1">
                <a:solidFill>
                  <a:srgbClr val="404040"/>
                </a:solidFill>
                <a:latin typeface="Arial"/>
              </a:rPr>
              <a:t>Amgylcheddol</a:t>
            </a:r>
            <a:endParaRPr lang="en-US" sz="1600" b="0" strike="noStrike" spc="-1" err="1">
              <a:latin typeface="Arial"/>
            </a:endParaRPr>
          </a:p>
          <a:p>
            <a:pPr marL="228600" indent="-228240">
              <a:lnSpc>
                <a:spcPct val="120000"/>
              </a:lnSpc>
              <a:spcBef>
                <a:spcPts val="1001"/>
              </a:spcBef>
              <a:spcAft>
                <a:spcPts val="799"/>
              </a:spcAft>
              <a:buClr>
                <a:srgbClr val="404040"/>
              </a:buClr>
              <a:buFont typeface="Arial"/>
              <a:buChar char="•"/>
            </a:pPr>
            <a:r>
              <a:rPr lang="en-GB" sz="1600" b="0" strike="noStrike" spc="-1" err="1">
                <a:solidFill>
                  <a:srgbClr val="404040"/>
                </a:solidFill>
                <a:latin typeface="Arial"/>
              </a:rPr>
              <a:t>Cadwch</a:t>
            </a:r>
            <a:r>
              <a:rPr lang="en-GB" sz="1600" b="0" strike="noStrike" spc="-1">
                <a:solidFill>
                  <a:srgbClr val="404040"/>
                </a:solidFill>
                <a:latin typeface="Arial"/>
              </a:rPr>
              <a:t> </a:t>
            </a:r>
            <a:r>
              <a:rPr lang="en-GB" sz="1600" b="0" strike="noStrike" spc="-1" err="1">
                <a:solidFill>
                  <a:srgbClr val="404040"/>
                </a:solidFill>
                <a:latin typeface="Arial"/>
              </a:rPr>
              <a:t>lygad</a:t>
            </a:r>
            <a:r>
              <a:rPr lang="en-GB" sz="1600" b="0" strike="noStrike" spc="-1">
                <a:solidFill>
                  <a:srgbClr val="404040"/>
                </a:solidFill>
                <a:latin typeface="Arial"/>
              </a:rPr>
              <a:t> am </a:t>
            </a:r>
            <a:r>
              <a:rPr lang="en-GB" sz="1600" b="0" strike="noStrike" spc="-1" err="1">
                <a:solidFill>
                  <a:srgbClr val="404040"/>
                </a:solidFill>
                <a:latin typeface="Arial"/>
              </a:rPr>
              <a:t>ymgyrchoedd</a:t>
            </a:r>
            <a:r>
              <a:rPr lang="en-GB" sz="1600" b="0" strike="noStrike" spc="-1">
                <a:solidFill>
                  <a:srgbClr val="404040"/>
                </a:solidFill>
                <a:latin typeface="Arial"/>
              </a:rPr>
              <a:t> a </a:t>
            </a:r>
            <a:r>
              <a:rPr lang="en-GB" sz="1600" b="0" strike="noStrike" spc="-1" err="1">
                <a:solidFill>
                  <a:srgbClr val="404040"/>
                </a:solidFill>
                <a:latin typeface="Arial"/>
              </a:rPr>
              <a:t>phosteri</a:t>
            </a:r>
            <a:r>
              <a:rPr lang="en-GB" sz="1600" b="0" strike="noStrike" spc="-1">
                <a:solidFill>
                  <a:srgbClr val="404040"/>
                </a:solidFill>
                <a:latin typeface="Arial"/>
              </a:rPr>
              <a:t> </a:t>
            </a:r>
            <a:r>
              <a:rPr lang="en-GB" sz="1600" b="0" strike="noStrike" spc="-1" err="1">
                <a:solidFill>
                  <a:srgbClr val="404040"/>
                </a:solidFill>
                <a:latin typeface="Arial"/>
              </a:rPr>
              <a:t>ar</a:t>
            </a:r>
            <a:r>
              <a:rPr lang="en-GB" sz="1600" b="0" strike="noStrike" spc="-1">
                <a:solidFill>
                  <a:srgbClr val="404040"/>
                </a:solidFill>
                <a:latin typeface="Arial"/>
              </a:rPr>
              <a:t> </a:t>
            </a:r>
            <a:r>
              <a:rPr lang="en-GB" sz="1600" b="0" strike="noStrike" spc="-1" err="1">
                <a:solidFill>
                  <a:srgbClr val="404040"/>
                </a:solidFill>
                <a:latin typeface="Arial"/>
              </a:rPr>
              <a:t>sut</a:t>
            </a:r>
            <a:r>
              <a:rPr lang="en-GB" sz="1600" b="0" strike="noStrike" spc="-1">
                <a:solidFill>
                  <a:srgbClr val="404040"/>
                </a:solidFill>
                <a:latin typeface="Arial"/>
              </a:rPr>
              <a:t> y </a:t>
            </a:r>
            <a:r>
              <a:rPr lang="en-GB" sz="1600" b="0" strike="noStrike" spc="-1" err="1">
                <a:solidFill>
                  <a:srgbClr val="404040"/>
                </a:solidFill>
                <a:latin typeface="Arial"/>
              </a:rPr>
              <a:t>gallwch</a:t>
            </a:r>
            <a:r>
              <a:rPr lang="en-GB" sz="1600" b="0" strike="noStrike" spc="-1">
                <a:solidFill>
                  <a:srgbClr val="404040"/>
                </a:solidFill>
                <a:latin typeface="Arial"/>
              </a:rPr>
              <a:t> chi </a:t>
            </a:r>
            <a:r>
              <a:rPr lang="en-GB" sz="1600" b="0" strike="noStrike" spc="-1" err="1">
                <a:solidFill>
                  <a:srgbClr val="404040"/>
                </a:solidFill>
                <a:latin typeface="Arial"/>
              </a:rPr>
              <a:t>gymryd</a:t>
            </a:r>
            <a:r>
              <a:rPr lang="en-GB" sz="1600" b="0" strike="noStrike" spc="-1">
                <a:solidFill>
                  <a:srgbClr val="404040"/>
                </a:solidFill>
                <a:latin typeface="Arial"/>
              </a:rPr>
              <a:t> </a:t>
            </a:r>
            <a:r>
              <a:rPr lang="en-GB" sz="1600" b="0" strike="noStrike" spc="-1" err="1">
                <a:solidFill>
                  <a:srgbClr val="404040"/>
                </a:solidFill>
                <a:latin typeface="Arial"/>
              </a:rPr>
              <a:t>rhan</a:t>
            </a:r>
            <a:r>
              <a:rPr lang="en-GB" sz="1600" b="0" strike="noStrike" spc="-1">
                <a:solidFill>
                  <a:srgbClr val="404040"/>
                </a:solidFill>
                <a:latin typeface="Arial"/>
              </a:rPr>
              <a:t> </a:t>
            </a:r>
            <a:r>
              <a:rPr lang="en-GB" sz="1600" b="0" strike="noStrike" spc="-1" err="1">
                <a:solidFill>
                  <a:srgbClr val="404040"/>
                </a:solidFill>
                <a:latin typeface="Arial"/>
              </a:rPr>
              <a:t>mewn</a:t>
            </a:r>
            <a:r>
              <a:rPr lang="en-GB" sz="1600" b="0" strike="noStrike" spc="-1">
                <a:solidFill>
                  <a:srgbClr val="404040"/>
                </a:solidFill>
                <a:latin typeface="Arial"/>
              </a:rPr>
              <a:t> </a:t>
            </a:r>
            <a:r>
              <a:rPr lang="en-GB" sz="1600" b="0" strike="noStrike" spc="-1" err="1">
                <a:solidFill>
                  <a:srgbClr val="404040"/>
                </a:solidFill>
                <a:latin typeface="Arial"/>
              </a:rPr>
              <a:t>ailgylchu</a:t>
            </a:r>
            <a:r>
              <a:rPr lang="en-GB" sz="1600" b="0" strike="noStrike" spc="-1">
                <a:solidFill>
                  <a:srgbClr val="404040"/>
                </a:solidFill>
                <a:latin typeface="Arial"/>
              </a:rPr>
              <a:t>, </a:t>
            </a:r>
            <a:r>
              <a:rPr lang="en-GB" sz="1600" b="0" strike="noStrike" spc="-1" err="1">
                <a:solidFill>
                  <a:srgbClr val="404040"/>
                </a:solidFill>
                <a:latin typeface="Arial"/>
              </a:rPr>
              <a:t>glanhau</a:t>
            </a:r>
            <a:r>
              <a:rPr lang="en-GB" sz="1600" b="0" strike="noStrike" spc="-1">
                <a:solidFill>
                  <a:srgbClr val="404040"/>
                </a:solidFill>
                <a:latin typeface="Arial"/>
              </a:rPr>
              <a:t> </a:t>
            </a:r>
            <a:r>
              <a:rPr lang="en-GB" sz="1600" b="0" strike="noStrike" spc="-1" err="1">
                <a:solidFill>
                  <a:srgbClr val="404040"/>
                </a:solidFill>
                <a:latin typeface="Arial"/>
              </a:rPr>
              <a:t>traeth</a:t>
            </a:r>
            <a:r>
              <a:rPr lang="en-GB" sz="1600" b="0" strike="noStrike" spc="-1">
                <a:solidFill>
                  <a:srgbClr val="404040"/>
                </a:solidFill>
                <a:latin typeface="Arial"/>
              </a:rPr>
              <a:t> ac </a:t>
            </a:r>
            <a:r>
              <a:rPr lang="en-GB" sz="1600" b="0" strike="noStrike" spc="-1" err="1">
                <a:solidFill>
                  <a:srgbClr val="404040"/>
                </a:solidFill>
                <a:latin typeface="Arial"/>
              </a:rPr>
              <a:t>arbed</a:t>
            </a:r>
            <a:r>
              <a:rPr lang="en-GB" sz="1600" b="0" strike="noStrike" spc="-1">
                <a:solidFill>
                  <a:srgbClr val="404040"/>
                </a:solidFill>
                <a:latin typeface="Arial"/>
              </a:rPr>
              <a:t> </a:t>
            </a:r>
            <a:r>
              <a:rPr lang="en-GB" sz="1600" b="0" strike="noStrike" spc="-1" err="1">
                <a:solidFill>
                  <a:srgbClr val="404040"/>
                </a:solidFill>
                <a:latin typeface="Arial"/>
              </a:rPr>
              <a:t>ynni</a:t>
            </a:r>
            <a:r>
              <a:rPr lang="en-GB" sz="1600" b="0" strike="noStrike" spc="-1">
                <a:solidFill>
                  <a:srgbClr val="404040"/>
                </a:solidFill>
                <a:latin typeface="Arial"/>
              </a:rPr>
              <a:t>. </a:t>
            </a:r>
            <a:endParaRPr lang="en-US" sz="1600" b="0" strike="noStrike" spc="-1">
              <a:latin typeface="Arial"/>
            </a:endParaRPr>
          </a:p>
          <a:p>
            <a:pPr>
              <a:lnSpc>
                <a:spcPct val="120000"/>
              </a:lnSpc>
              <a:spcBef>
                <a:spcPts val="1001"/>
              </a:spcBef>
              <a:spcAft>
                <a:spcPts val="799"/>
              </a:spcAft>
              <a:tabLst>
                <a:tab pos="0" algn="l"/>
              </a:tabLst>
            </a:pPr>
            <a:r>
              <a:rPr lang="cy-GB" sz="1600" spc="-1"/>
              <a:t>Am mwy o wybodaeth ar </a:t>
            </a:r>
            <a:r>
              <a:rPr lang="cy-GB" sz="1600" spc="-1" err="1"/>
              <a:t>sustainability</a:t>
            </a:r>
            <a:r>
              <a:rPr lang="cy-GB" sz="1600" spc="-1"/>
              <a:t> cliciwch ar y linc hon </a:t>
            </a:r>
            <a:r>
              <a:rPr lang="en-GB" sz="1600" b="0" u="sng" strike="noStrike" spc="-1">
                <a:solidFill>
                  <a:srgbClr val="0563C1"/>
                </a:solidFill>
                <a:uFillTx/>
                <a:latin typeface="Arial"/>
                <a:hlinkClick r:id="rId5"/>
              </a:rPr>
              <a:t>www.bangor.ac.uk/sustainability</a:t>
            </a:r>
            <a:endParaRPr lang="en-US" sz="1600" b="0" strike="noStrike" spc="-1">
              <a:latin typeface="Arial"/>
            </a:endParaRPr>
          </a:p>
          <a:p>
            <a:pPr>
              <a:lnSpc>
                <a:spcPct val="100000"/>
              </a:lnSpc>
              <a:spcBef>
                <a:spcPts val="1001"/>
              </a:spcBef>
              <a:tabLst>
                <a:tab pos="0" algn="l"/>
              </a:tabLst>
            </a:pPr>
            <a:r>
              <a:rPr lang="cy-GB" sz="1600" spc="-1"/>
              <a:t>Am mwy o wybodaeth ar </a:t>
            </a:r>
            <a:r>
              <a:rPr lang="cy-GB" sz="1600" spc="-1" err="1"/>
              <a:t>enviroment</a:t>
            </a:r>
            <a:r>
              <a:rPr lang="cy-GB" sz="1600" spc="-1"/>
              <a:t> cliciwch ar y linc hon </a:t>
            </a:r>
            <a:r>
              <a:rPr lang="en-GB" sz="1600" b="0" u="sng" strike="noStrike" spc="-1">
                <a:solidFill>
                  <a:srgbClr val="0563C1"/>
                </a:solidFill>
                <a:uFillTx/>
                <a:latin typeface="Arial"/>
                <a:hlinkClick r:id="rId6"/>
              </a:rPr>
              <a:t>www.bangor.ac.uk/environment</a:t>
            </a:r>
            <a:endParaRPr lang="en-US" sz="1600" b="0" strike="noStrike" spc="-1">
              <a:latin typeface="Arial"/>
            </a:endParaRPr>
          </a:p>
          <a:p>
            <a:pPr>
              <a:lnSpc>
                <a:spcPct val="100000"/>
              </a:lnSpc>
              <a:spcBef>
                <a:spcPts val="1001"/>
              </a:spcBef>
              <a:tabLst>
                <a:tab pos="0" algn="l"/>
              </a:tabLst>
            </a:pPr>
            <a:endParaRPr lang="en-US" sz="1600" b="0" strike="noStrike" spc="-1">
              <a:latin typeface="Arial"/>
            </a:endParaRPr>
          </a:p>
          <a:p>
            <a:pPr>
              <a:lnSpc>
                <a:spcPct val="100000"/>
              </a:lnSpc>
              <a:spcBef>
                <a:spcPts val="1001"/>
              </a:spcBef>
              <a:tabLst>
                <a:tab pos="0" algn="l"/>
              </a:tabLst>
            </a:pPr>
            <a:endParaRPr lang="en-US" sz="1600" b="0" strike="noStrike" spc="-1">
              <a:latin typeface="Arial"/>
            </a:endParaRPr>
          </a:p>
        </p:txBody>
      </p:sp>
      <p:pic>
        <p:nvPicPr>
          <p:cNvPr id="268" name="Picture 10" descr="Delwedd o Bolisi Amgylcheddol Bangor"/>
          <p:cNvPicPr/>
          <p:nvPr/>
        </p:nvPicPr>
        <p:blipFill>
          <a:blip r:embed="rId7"/>
          <a:stretch/>
        </p:blipFill>
        <p:spPr>
          <a:xfrm rot="600000">
            <a:off x="6896969" y="1864700"/>
            <a:ext cx="1866960" cy="2537640"/>
          </a:xfrm>
          <a:prstGeom prst="rect">
            <a:avLst/>
          </a:prstGeom>
          <a:ln>
            <a:noFill/>
          </a:ln>
        </p:spPr>
      </p:pic>
      <p:pic>
        <p:nvPicPr>
          <p:cNvPr id="269" name="Picture 11" descr="Poster yn awgrymu ffyrdd o gadw eich gwastraff a gynhyrchir mor isel â phosibl"/>
          <p:cNvPicPr/>
          <p:nvPr/>
        </p:nvPicPr>
        <p:blipFill>
          <a:blip r:embed="rId8"/>
          <a:stretch/>
        </p:blipFill>
        <p:spPr>
          <a:xfrm>
            <a:off x="4453200" y="1721880"/>
            <a:ext cx="2320560" cy="3244320"/>
          </a:xfrm>
          <a:prstGeom prst="rect">
            <a:avLst/>
          </a:prstGeom>
          <a:ln>
            <a:noFill/>
          </a:ln>
        </p:spPr>
      </p:pic>
      <p:pic>
        <p:nvPicPr>
          <p:cNvPr id="270" name="Picture 12" descr="Poster yn manylu ar lawer o wahanol ffrydiau ailgylchu."/>
          <p:cNvPicPr/>
          <p:nvPr/>
        </p:nvPicPr>
        <p:blipFill>
          <a:blip r:embed="rId9"/>
          <a:stretch/>
        </p:blipFill>
        <p:spPr>
          <a:xfrm>
            <a:off x="6027480" y="4277520"/>
            <a:ext cx="2767320" cy="204012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CustomShape 1"/>
          <p:cNvSpPr>
            <a:spLocks noGrp="1"/>
          </p:cNvSpPr>
          <p:nvPr>
            <p:ph type="title" idx="4294967295"/>
          </p:nvPr>
        </p:nvSpPr>
        <p:spPr>
          <a:xfrm>
            <a:off x="720000" y="720000"/>
            <a:ext cx="6920640" cy="7002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1"/>
              </a:spcAft>
              <a:buClrTx/>
              <a:buSzTx/>
              <a:buFontTx/>
              <a:buNone/>
              <a:tabLst/>
              <a:defRPr/>
            </a:pPr>
            <a:r>
              <a:rPr kumimoji="0" lang="en-GB" sz="2000" b="0" i="0" u="none" strike="noStrike" kern="1200" cap="none" spc="-1" normalizeH="0" baseline="0" noProof="0" err="1">
                <a:ln>
                  <a:noFill/>
                </a:ln>
                <a:solidFill>
                  <a:srgbClr val="404040"/>
                </a:solidFill>
                <a:effectLst/>
                <a:uLnTx/>
                <a:uFillTx/>
                <a:latin typeface="Arial"/>
                <a:ea typeface="+mn-ea"/>
                <a:cs typeface="+mn-cs"/>
              </a:rPr>
              <a:t>Mae'r</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brifysgol</a:t>
            </a:r>
            <a:r>
              <a:rPr kumimoji="0" lang="en-GB" sz="2000" b="0" i="0" u="none" strike="noStrike" kern="1200" cap="none" spc="-1" normalizeH="0" baseline="0" noProof="0">
                <a:ln>
                  <a:noFill/>
                </a:ln>
                <a:solidFill>
                  <a:srgbClr val="404040"/>
                </a:solidFill>
                <a:effectLst/>
                <a:uLnTx/>
                <a:uFillTx/>
                <a:latin typeface="Arial"/>
                <a:ea typeface="+mn-ea"/>
                <a:cs typeface="+mn-cs"/>
              </a:rPr>
              <a:t> yn </a:t>
            </a:r>
            <a:r>
              <a:rPr kumimoji="0" lang="en-GB" sz="2000" b="0" i="0" u="none" strike="noStrike" kern="1200" cap="none" spc="-1" normalizeH="0" baseline="0" noProof="0" err="1">
                <a:ln>
                  <a:noFill/>
                </a:ln>
                <a:solidFill>
                  <a:srgbClr val="404040"/>
                </a:solidFill>
                <a:effectLst/>
                <a:uLnTx/>
                <a:uFillTx/>
                <a:latin typeface="Arial"/>
                <a:ea typeface="+mn-ea"/>
                <a:cs typeface="+mn-cs"/>
              </a:rPr>
              <a:t>lle</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anhygoel</a:t>
            </a:r>
            <a:r>
              <a:rPr kumimoji="0" lang="en-GB" sz="2000" b="0" i="0" u="none" strike="noStrike" kern="1200" cap="none" spc="-1" normalizeH="0" baseline="0" noProof="0">
                <a:ln>
                  <a:noFill/>
                </a:ln>
                <a:solidFill>
                  <a:srgbClr val="404040"/>
                </a:solidFill>
                <a:effectLst/>
                <a:uLnTx/>
                <a:uFillTx/>
                <a:latin typeface="Arial"/>
                <a:ea typeface="+mn-ea"/>
                <a:cs typeface="+mn-cs"/>
              </a:rPr>
              <a:t> gyda </a:t>
            </a:r>
            <a:r>
              <a:rPr kumimoji="0" lang="en-GB" sz="2000" b="0" i="0" u="none" strike="noStrike" kern="1200" cap="none" spc="-1" normalizeH="0" baseline="0" noProof="0" err="1">
                <a:ln>
                  <a:noFill/>
                </a:ln>
                <a:solidFill>
                  <a:srgbClr val="404040"/>
                </a:solidFill>
                <a:effectLst/>
                <a:uLnTx/>
                <a:uFillTx/>
                <a:latin typeface="Arial"/>
                <a:ea typeface="+mn-ea"/>
                <a:cs typeface="+mn-cs"/>
              </a:rPr>
              <a:t>chymaint</a:t>
            </a:r>
            <a:r>
              <a:rPr kumimoji="0" lang="en-GB" sz="2000" b="0" i="0" u="none" strike="noStrike" kern="1200" cap="none" spc="-1" normalizeH="0" baseline="0" noProof="0">
                <a:ln>
                  <a:noFill/>
                </a:ln>
                <a:solidFill>
                  <a:srgbClr val="404040"/>
                </a:solidFill>
                <a:effectLst/>
                <a:uLnTx/>
                <a:uFillTx/>
                <a:latin typeface="Arial"/>
                <a:ea typeface="+mn-ea"/>
                <a:cs typeface="+mn-cs"/>
              </a:rPr>
              <a:t> yn </a:t>
            </a:r>
            <a:r>
              <a:rPr kumimoji="0" lang="en-GB" sz="2000" b="0" i="0" u="none" strike="noStrike" kern="1200" cap="none" spc="-1" normalizeH="0" baseline="0" noProof="0" err="1">
                <a:ln>
                  <a:noFill/>
                </a:ln>
                <a:solidFill>
                  <a:srgbClr val="404040"/>
                </a:solidFill>
                <a:effectLst/>
                <a:uLnTx/>
                <a:uFillTx/>
                <a:latin typeface="Arial"/>
                <a:ea typeface="+mn-ea"/>
                <a:cs typeface="+mn-cs"/>
              </a:rPr>
              <a:t>digwydd</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yma</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fel</a:t>
            </a:r>
            <a:r>
              <a:rPr kumimoji="0" lang="en-GB" sz="2000" b="0" i="0" u="none" strike="noStrike" kern="1200" cap="none" spc="-1" normalizeH="0" baseline="0" noProof="0">
                <a:ln>
                  <a:noFill/>
                </a:ln>
                <a:solidFill>
                  <a:srgbClr val="404040"/>
                </a:solidFill>
                <a:effectLst/>
                <a:uLnTx/>
                <a:uFillTx/>
                <a:latin typeface="Arial"/>
                <a:ea typeface="+mn-ea"/>
                <a:cs typeface="+mn-cs"/>
              </a:rPr>
              <a:t> </a:t>
            </a:r>
            <a:r>
              <a:rPr kumimoji="0" lang="en-GB" sz="2000" b="0" i="0" u="none" strike="noStrike" kern="1200" cap="none" spc="-1" normalizeH="0" baseline="0" noProof="0" err="1">
                <a:ln>
                  <a:noFill/>
                </a:ln>
                <a:solidFill>
                  <a:srgbClr val="404040"/>
                </a:solidFill>
                <a:effectLst/>
                <a:uLnTx/>
                <a:uFillTx/>
                <a:latin typeface="Arial"/>
                <a:ea typeface="+mn-ea"/>
                <a:cs typeface="+mn-cs"/>
              </a:rPr>
              <a:t>arfer</a:t>
            </a:r>
            <a:r>
              <a:rPr kumimoji="0" lang="en-GB" sz="2000" b="0" i="0" u="none" strike="noStrike" kern="1200" cap="none" spc="-1" normalizeH="0" baseline="0" noProof="0">
                <a:ln>
                  <a:noFill/>
                </a:ln>
                <a:solidFill>
                  <a:srgbClr val="404040"/>
                </a:solidFill>
                <a:effectLst/>
                <a:uLnTx/>
                <a:uFillTx/>
                <a:latin typeface="Arial"/>
                <a:ea typeface="+mn-ea"/>
                <a:cs typeface="+mn-cs"/>
              </a:rPr>
              <a:t>...</a:t>
            </a:r>
            <a:endParaRPr kumimoji="0" lang="en-US" sz="2000" b="0" i="0" u="none" strike="noStrike" kern="1200" cap="none" spc="-1" normalizeH="0" baseline="0" noProof="0">
              <a:ln>
                <a:noFill/>
              </a:ln>
              <a:solidFill>
                <a:schemeClr val="tx1"/>
              </a:solidFill>
              <a:effectLst/>
              <a:uLnTx/>
              <a:uFillTx/>
              <a:latin typeface="Arial"/>
              <a:ea typeface="+mn-ea"/>
              <a:cs typeface="+mn-cs"/>
            </a:endParaRPr>
          </a:p>
        </p:txBody>
      </p:sp>
      <p:grpSp>
        <p:nvGrpSpPr>
          <p:cNvPr id="94" name="Group 2">
            <a:extLst>
              <a:ext uri="{C183D7F6-B498-43B3-948B-1728B52AA6E4}">
                <adec:decorative xmlns:adec="http://schemas.microsoft.com/office/drawing/2017/decorative" val="1"/>
              </a:ext>
            </a:extLst>
          </p:cNvPr>
          <p:cNvGrpSpPr/>
          <p:nvPr/>
        </p:nvGrpSpPr>
        <p:grpSpPr>
          <a:xfrm>
            <a:off x="558360" y="1807425"/>
            <a:ext cx="7082280" cy="3618000"/>
            <a:chOff x="506880" y="1787760"/>
            <a:chExt cx="7082280" cy="3618000"/>
          </a:xfrm>
        </p:grpSpPr>
        <p:grpSp>
          <p:nvGrpSpPr>
            <p:cNvPr id="95" name="Group 3"/>
            <p:cNvGrpSpPr/>
            <p:nvPr/>
          </p:nvGrpSpPr>
          <p:grpSpPr>
            <a:xfrm>
              <a:off x="506880" y="1787760"/>
              <a:ext cx="7082280" cy="3618000"/>
              <a:chOff x="506880" y="1787760"/>
              <a:chExt cx="7082280" cy="3618000"/>
            </a:xfrm>
          </p:grpSpPr>
          <p:pic>
            <p:nvPicPr>
              <p:cNvPr id="96" name="Picture 11" descr="Grŵp o boteli gwyn ar silff"/>
              <p:cNvPicPr/>
              <p:nvPr/>
            </p:nvPicPr>
            <p:blipFill>
              <a:blip r:embed="rId3"/>
              <a:srcRect l="-573" r="-472"/>
              <a:stretch/>
            </p:blipFill>
            <p:spPr>
              <a:xfrm>
                <a:off x="1698120" y="3085560"/>
                <a:ext cx="1034640" cy="998640"/>
              </a:xfrm>
              <a:prstGeom prst="rect">
                <a:avLst/>
              </a:prstGeom>
              <a:ln>
                <a:noFill/>
              </a:ln>
            </p:spPr>
          </p:pic>
          <p:pic>
            <p:nvPicPr>
              <p:cNvPr id="97" name="Picture 2" descr="Delwedd o fideograffydd tanddwr yn deifio"/>
              <p:cNvPicPr/>
              <p:nvPr/>
            </p:nvPicPr>
            <p:blipFill>
              <a:blip r:embed="rId4"/>
              <a:srcRect r="13193"/>
              <a:stretch/>
            </p:blipFill>
            <p:spPr>
              <a:xfrm>
                <a:off x="506880" y="1787760"/>
                <a:ext cx="1034640" cy="998640"/>
              </a:xfrm>
              <a:prstGeom prst="rect">
                <a:avLst/>
              </a:prstGeom>
              <a:ln>
                <a:noFill/>
              </a:ln>
            </p:spPr>
          </p:pic>
          <p:pic>
            <p:nvPicPr>
              <p:cNvPr id="98" name="Picture 13" descr="Madfall fawr yn cael ei dal yn nwylo person."/>
              <p:cNvPicPr/>
              <p:nvPr/>
            </p:nvPicPr>
            <p:blipFill>
              <a:blip r:embed="rId5"/>
              <a:srcRect l="42259" t="32819" r="25331" b="17213"/>
              <a:stretch/>
            </p:blipFill>
            <p:spPr>
              <a:xfrm>
                <a:off x="6554520" y="4407120"/>
                <a:ext cx="1034640" cy="998640"/>
              </a:xfrm>
              <a:prstGeom prst="rect">
                <a:avLst/>
              </a:prstGeom>
              <a:ln>
                <a:noFill/>
              </a:ln>
            </p:spPr>
          </p:pic>
          <p:pic>
            <p:nvPicPr>
              <p:cNvPr id="99" name="Picture 14" descr="Delwedd o ddafad"/>
              <p:cNvPicPr/>
              <p:nvPr/>
            </p:nvPicPr>
            <p:blipFill>
              <a:blip r:embed="rId6"/>
              <a:srcRect l="18509" t="8859" r="8570" b="8039"/>
              <a:stretch/>
            </p:blipFill>
            <p:spPr>
              <a:xfrm>
                <a:off x="2901960" y="1787760"/>
                <a:ext cx="1034640" cy="998640"/>
              </a:xfrm>
              <a:prstGeom prst="rect">
                <a:avLst/>
              </a:prstGeom>
              <a:ln>
                <a:noFill/>
              </a:ln>
            </p:spPr>
          </p:pic>
          <p:pic>
            <p:nvPicPr>
              <p:cNvPr id="100" name="Picture 8" descr="Tri chwch ar y môr"/>
              <p:cNvPicPr/>
              <p:nvPr/>
            </p:nvPicPr>
            <p:blipFill>
              <a:blip r:embed="rId7"/>
              <a:srcRect l="21817" r="40681"/>
              <a:stretch/>
            </p:blipFill>
            <p:spPr>
              <a:xfrm>
                <a:off x="2901960" y="3085560"/>
                <a:ext cx="1034640" cy="998640"/>
              </a:xfrm>
              <a:prstGeom prst="rect">
                <a:avLst/>
              </a:prstGeom>
              <a:ln>
                <a:noFill/>
              </a:ln>
            </p:spPr>
          </p:pic>
          <p:pic>
            <p:nvPicPr>
              <p:cNvPr id="101" name="Picture 10" descr="Dau berson yn yr eira yn dal baner Cymru"/>
              <p:cNvPicPr/>
              <p:nvPr/>
            </p:nvPicPr>
            <p:blipFill>
              <a:blip r:embed="rId8"/>
              <a:srcRect l="16184" t="17209" r="30375" b="7453"/>
              <a:stretch/>
            </p:blipFill>
            <p:spPr>
              <a:xfrm>
                <a:off x="6501600" y="3085560"/>
                <a:ext cx="1034640" cy="998640"/>
              </a:xfrm>
              <a:prstGeom prst="rect">
                <a:avLst/>
              </a:prstGeom>
              <a:ln>
                <a:noFill/>
              </a:ln>
            </p:spPr>
          </p:pic>
          <p:pic>
            <p:nvPicPr>
              <p:cNvPr id="102" name="Picture 2" descr="Symbol bioberygl"/>
              <p:cNvPicPr/>
              <p:nvPr/>
            </p:nvPicPr>
            <p:blipFill>
              <a:blip r:embed="rId9"/>
              <a:srcRect l="3810" t="5647" r="4324" b="12401"/>
              <a:stretch/>
            </p:blipFill>
            <p:spPr>
              <a:xfrm>
                <a:off x="5284800" y="1787760"/>
                <a:ext cx="1034640" cy="998640"/>
              </a:xfrm>
              <a:prstGeom prst="rect">
                <a:avLst/>
              </a:prstGeom>
              <a:ln>
                <a:noFill/>
              </a:ln>
            </p:spPr>
          </p:pic>
          <p:pic>
            <p:nvPicPr>
              <p:cNvPr id="103" name="Picture 1" descr="Symbol ymbelydredd"/>
              <p:cNvPicPr/>
              <p:nvPr/>
            </p:nvPicPr>
            <p:blipFill>
              <a:blip r:embed="rId10"/>
              <a:stretch/>
            </p:blipFill>
            <p:spPr>
              <a:xfrm>
                <a:off x="4071600" y="3085560"/>
                <a:ext cx="1034640" cy="998640"/>
              </a:xfrm>
              <a:prstGeom prst="rect">
                <a:avLst/>
              </a:prstGeom>
              <a:ln>
                <a:noFill/>
              </a:ln>
            </p:spPr>
          </p:pic>
          <p:pic>
            <p:nvPicPr>
              <p:cNvPr id="104" name="Picture 4" descr="Symbol ymbelydredd laser"/>
              <p:cNvPicPr/>
              <p:nvPr/>
            </p:nvPicPr>
            <p:blipFill>
              <a:blip r:embed="rId11"/>
              <a:stretch/>
            </p:blipFill>
            <p:spPr>
              <a:xfrm>
                <a:off x="1698480" y="1787760"/>
                <a:ext cx="1034280" cy="998640"/>
              </a:xfrm>
              <a:prstGeom prst="rect">
                <a:avLst/>
              </a:prstGeom>
              <a:ln>
                <a:noFill/>
              </a:ln>
            </p:spPr>
          </p:pic>
          <p:pic>
            <p:nvPicPr>
              <p:cNvPr id="105" name="Picture 20" descr="Person yn edrych ar berson arall ar sganiwr MRI"/>
              <p:cNvPicPr/>
              <p:nvPr/>
            </p:nvPicPr>
            <p:blipFill>
              <a:blip r:embed="rId12"/>
              <a:srcRect l="1596" t="14509" r="20225" b="3627"/>
              <a:stretch/>
            </p:blipFill>
            <p:spPr>
              <a:xfrm>
                <a:off x="6501600" y="1787760"/>
                <a:ext cx="1034640" cy="998640"/>
              </a:xfrm>
              <a:prstGeom prst="rect">
                <a:avLst/>
              </a:prstGeom>
              <a:ln>
                <a:noFill/>
              </a:ln>
            </p:spPr>
          </p:pic>
          <p:pic>
            <p:nvPicPr>
              <p:cNvPr id="106" name="Picture 17" descr="Digwyddiad serendipedd Prifysgol Bangor mewn neuadd PJ brysur 2017"/>
              <p:cNvPicPr/>
              <p:nvPr/>
            </p:nvPicPr>
            <p:blipFill>
              <a:blip r:embed="rId13"/>
              <a:srcRect r="23720"/>
              <a:stretch/>
            </p:blipFill>
            <p:spPr>
              <a:xfrm>
                <a:off x="506880" y="4383720"/>
                <a:ext cx="1036080" cy="998640"/>
              </a:xfrm>
              <a:prstGeom prst="rect">
                <a:avLst/>
              </a:prstGeom>
              <a:ln>
                <a:noFill/>
              </a:ln>
            </p:spPr>
          </p:pic>
          <p:pic>
            <p:nvPicPr>
              <p:cNvPr id="107" name="Picture 23" descr="Symbol maes magnetig"/>
              <p:cNvPicPr/>
              <p:nvPr/>
            </p:nvPicPr>
            <p:blipFill>
              <a:blip r:embed="rId14"/>
              <a:srcRect l="915" t="3871" r="1352"/>
              <a:stretch/>
            </p:blipFill>
            <p:spPr>
              <a:xfrm>
                <a:off x="1698120" y="4383720"/>
                <a:ext cx="1034640" cy="998640"/>
              </a:xfrm>
              <a:prstGeom prst="rect">
                <a:avLst/>
              </a:prstGeom>
              <a:ln>
                <a:noFill/>
              </a:ln>
            </p:spPr>
          </p:pic>
          <p:pic>
            <p:nvPicPr>
              <p:cNvPr id="108" name="Picture 24" descr="Llun o geblau a phlygiau trydanol blêr"/>
              <p:cNvPicPr/>
              <p:nvPr/>
            </p:nvPicPr>
            <p:blipFill>
              <a:blip r:embed="rId15"/>
              <a:srcRect l="5567" t="-760" r="9883" b="760"/>
              <a:stretch/>
            </p:blipFill>
            <p:spPr>
              <a:xfrm>
                <a:off x="2901960" y="4383720"/>
                <a:ext cx="1034640" cy="1000800"/>
              </a:xfrm>
              <a:prstGeom prst="rect">
                <a:avLst/>
              </a:prstGeom>
              <a:ln w="28440">
                <a:noFill/>
              </a:ln>
            </p:spPr>
          </p:pic>
          <p:pic>
            <p:nvPicPr>
              <p:cNvPr id="109" name="Picture 25" descr="Llun o ddrws Allanfa Dân wedi'i rwystro â sbwriel"/>
              <p:cNvPicPr/>
              <p:nvPr/>
            </p:nvPicPr>
            <p:blipFill>
              <a:blip r:embed="rId16"/>
              <a:srcRect l="16126" t="7016" r="2740" b="4748"/>
              <a:stretch/>
            </p:blipFill>
            <p:spPr>
              <a:xfrm>
                <a:off x="5271120" y="3083760"/>
                <a:ext cx="1034640" cy="1000800"/>
              </a:xfrm>
              <a:prstGeom prst="rect">
                <a:avLst/>
              </a:prstGeom>
              <a:ln w="28440">
                <a:noFill/>
              </a:ln>
            </p:spPr>
          </p:pic>
          <p:pic>
            <p:nvPicPr>
              <p:cNvPr id="110" name="Picture 2" descr="Dwy law wrth lyw car a'r ffordd ymlaen yn y cefndir"/>
              <p:cNvPicPr/>
              <p:nvPr/>
            </p:nvPicPr>
            <p:blipFill>
              <a:blip r:embed="rId17"/>
              <a:stretch/>
            </p:blipFill>
            <p:spPr>
              <a:xfrm>
                <a:off x="5295960" y="4404960"/>
                <a:ext cx="1034640" cy="1000800"/>
              </a:xfrm>
              <a:prstGeom prst="rect">
                <a:avLst/>
              </a:prstGeom>
              <a:ln>
                <a:noFill/>
              </a:ln>
            </p:spPr>
          </p:pic>
          <p:pic>
            <p:nvPicPr>
              <p:cNvPr id="111" name="Picture 4" descr="Sgrin cyfrifiadur ac adlewyrchiad y defnyddiwr"/>
              <p:cNvPicPr/>
              <p:nvPr/>
            </p:nvPicPr>
            <p:blipFill>
              <a:blip r:embed="rId18"/>
              <a:srcRect l="54836" t="14668" b="19424"/>
              <a:stretch/>
            </p:blipFill>
            <p:spPr>
              <a:xfrm>
                <a:off x="506880" y="3067920"/>
                <a:ext cx="1034640" cy="1000800"/>
              </a:xfrm>
              <a:prstGeom prst="rect">
                <a:avLst/>
              </a:prstGeom>
              <a:ln>
                <a:noFill/>
              </a:ln>
            </p:spPr>
          </p:pic>
        </p:grpSp>
        <p:pic>
          <p:nvPicPr>
            <p:cNvPr id="112" name="Picture 9" descr="Dau berson yn eistedd ar soffa, un ohonyn nhw'n llofnodi dogfen"/>
            <p:cNvPicPr/>
            <p:nvPr/>
          </p:nvPicPr>
          <p:blipFill>
            <a:blip r:embed="rId19"/>
            <a:stretch/>
          </p:blipFill>
          <p:spPr>
            <a:xfrm>
              <a:off x="4105440" y="4422600"/>
              <a:ext cx="1089720" cy="983160"/>
            </a:xfrm>
            <a:prstGeom prst="rect">
              <a:avLst/>
            </a:prstGeom>
            <a:ln>
              <a:noFill/>
            </a:ln>
          </p:spPr>
        </p:pic>
        <p:pic>
          <p:nvPicPr>
            <p:cNvPr id="113" name="Picture 10" descr="Delwedd o ddau person yn siarad"/>
            <p:cNvPicPr/>
            <p:nvPr/>
          </p:nvPicPr>
          <p:blipFill>
            <a:blip r:embed="rId20"/>
            <a:stretch/>
          </p:blipFill>
          <p:spPr>
            <a:xfrm>
              <a:off x="4106160" y="1794960"/>
              <a:ext cx="1089000" cy="998640"/>
            </a:xfrm>
            <a:prstGeom prst="rect">
              <a:avLst/>
            </a:prstGeom>
            <a:ln>
              <a:noFill/>
            </a:ln>
          </p:spPr>
        </p:pic>
      </p:grpSp>
      <p:pic>
        <p:nvPicPr>
          <p:cNvPr id="91" name="bangor_logo_c1_flush.pdf" descr="bangor_logo_c1_flush.pdf"/>
          <p:cNvPicPr/>
          <p:nvPr/>
        </p:nvPicPr>
        <p:blipFill>
          <a:blip r:embed="rId21"/>
          <a:stretch/>
        </p:blipFill>
        <p:spPr>
          <a:xfrm>
            <a:off x="466200" y="6164280"/>
            <a:ext cx="1318320" cy="372240"/>
          </a:xfrm>
          <a:prstGeom prst="rect">
            <a:avLst/>
          </a:prstGeom>
          <a:ln w="12600">
            <a:noFill/>
          </a:ln>
        </p:spPr>
      </p:pic>
      <p:pic>
        <p:nvPicPr>
          <p:cNvPr id="92" name="Image" descr="Image"/>
          <p:cNvPicPr/>
          <p:nvPr/>
        </p:nvPicPr>
        <p:blipFill>
          <a:blip r:embed="rId22"/>
          <a:stretch/>
        </p:blipFill>
        <p:spPr>
          <a:xfrm>
            <a:off x="6052680" y="0"/>
            <a:ext cx="2324160" cy="6857640"/>
          </a:xfrm>
          <a:prstGeom prst="rect">
            <a:avLst/>
          </a:prstGeom>
          <a:ln w="1260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1" name="Graphic 2" descr="Speech with solid fill"/>
          <p:cNvPicPr/>
          <p:nvPr/>
        </p:nvPicPr>
        <p:blipFill>
          <a:blip r:embed="rId3"/>
          <a:stretch/>
        </p:blipFill>
        <p:spPr>
          <a:xfrm>
            <a:off x="235440" y="991800"/>
            <a:ext cx="8220240" cy="5018040"/>
          </a:xfrm>
          <a:prstGeom prst="rect">
            <a:avLst/>
          </a:prstGeom>
          <a:ln>
            <a:noFill/>
          </a:ln>
        </p:spPr>
      </p:pic>
      <p:pic>
        <p:nvPicPr>
          <p:cNvPr id="272" name="Image" descr="Image"/>
          <p:cNvPicPr/>
          <p:nvPr/>
        </p:nvPicPr>
        <p:blipFill>
          <a:blip r:embed="rId4"/>
          <a:stretch/>
        </p:blipFill>
        <p:spPr>
          <a:xfrm>
            <a:off x="6027480" y="0"/>
            <a:ext cx="2324160" cy="6857640"/>
          </a:xfrm>
          <a:prstGeom prst="rect">
            <a:avLst/>
          </a:prstGeom>
          <a:ln w="12600">
            <a:noFill/>
          </a:ln>
        </p:spPr>
      </p:pic>
      <p:sp>
        <p:nvSpPr>
          <p:cNvPr id="273"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Bron</a:t>
            </a:r>
            <a:r>
              <a:rPr kumimoji="0" lang="en-GB" sz="2400" b="1" i="0" u="none" strike="noStrike" kern="1200" cap="none" spc="-1" normalizeH="0" baseline="0" noProof="0">
                <a:ln>
                  <a:noFill/>
                </a:ln>
                <a:solidFill>
                  <a:srgbClr val="003973"/>
                </a:solidFill>
                <a:effectLst/>
                <a:uLnTx/>
                <a:uFillTx/>
                <a:latin typeface="Arial"/>
                <a:ea typeface="+mn-ea"/>
                <a:cs typeface="+mn-cs"/>
              </a:rPr>
              <a:t> y gair </a:t>
            </a:r>
            <a:r>
              <a:rPr kumimoji="0" lang="en-GB" sz="2400" b="1" i="0" u="none" strike="noStrike" kern="1200" cap="none" spc="-1" normalizeH="0" baseline="0" noProof="0" err="1">
                <a:ln>
                  <a:noFill/>
                </a:ln>
                <a:solidFill>
                  <a:srgbClr val="003973"/>
                </a:solidFill>
                <a:effectLst/>
                <a:uLnTx/>
                <a:uFillTx/>
                <a:latin typeface="Arial"/>
                <a:ea typeface="+mn-ea"/>
                <a:cs typeface="+mn-cs"/>
              </a:rPr>
              <a:t>olaf</a:t>
            </a:r>
            <a:r>
              <a:rPr kumimoji="0" lang="en-GB" sz="2400" b="1" i="0" u="none" strike="noStrike" kern="1200" cap="none" spc="-1" normalizeH="0" baseline="0" noProof="0">
                <a:ln>
                  <a:noFill/>
                </a:ln>
                <a:solidFill>
                  <a:srgbClr val="003973"/>
                </a:solidFill>
                <a:effectLst/>
                <a:uLnTx/>
                <a:uFillTx/>
                <a:latin typeface="Arial"/>
                <a:ea typeface="+mn-ea"/>
                <a:cs typeface="+mn-cs"/>
              </a:rPr>
              <a:t>...!</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274"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275" name="CustomShape 2"/>
          <p:cNvSpPr/>
          <p:nvPr/>
        </p:nvSpPr>
        <p:spPr>
          <a:xfrm>
            <a:off x="1685160" y="2270520"/>
            <a:ext cx="5229720" cy="1975320"/>
          </a:xfrm>
          <a:prstGeom prst="rect">
            <a:avLst/>
          </a:prstGeom>
          <a:noFill/>
          <a:ln>
            <a:noFill/>
          </a:ln>
        </p:spPr>
        <p:style>
          <a:lnRef idx="0">
            <a:scrgbClr r="0" g="0" b="0"/>
          </a:lnRef>
          <a:fillRef idx="0">
            <a:scrgbClr r="0" g="0" b="0"/>
          </a:fillRef>
          <a:effectRef idx="0">
            <a:scrgbClr r="0" g="0" b="0"/>
          </a:effectRef>
          <a:fontRef idx="minor"/>
        </p:style>
        <p:txBody>
          <a:bodyPr>
            <a:normAutofit fontScale="88000" lnSpcReduction="20000"/>
          </a:bodyPr>
          <a:lstStyle/>
          <a:p>
            <a:pPr algn="ctr">
              <a:lnSpc>
                <a:spcPct val="90000"/>
              </a:lnSpc>
              <a:spcBef>
                <a:spcPts val="1001"/>
              </a:spcBef>
              <a:tabLst>
                <a:tab pos="0" algn="l"/>
              </a:tabLst>
            </a:pPr>
            <a:r>
              <a:rPr lang="en-US" sz="3400" b="0" strike="noStrike" spc="-1">
                <a:solidFill>
                  <a:srgbClr val="5D1F77"/>
                </a:solidFill>
                <a:latin typeface="Arial"/>
              </a:rPr>
              <a:t>"</a:t>
            </a:r>
            <a:r>
              <a:rPr lang="en-US" sz="3400" b="0" strike="noStrike" spc="-1" err="1">
                <a:solidFill>
                  <a:srgbClr val="5D1F77"/>
                </a:solidFill>
                <a:latin typeface="Arial"/>
              </a:rPr>
              <a:t>Os</a:t>
            </a:r>
            <a:r>
              <a:rPr lang="en-US" sz="3400" b="0" strike="noStrike" spc="-1">
                <a:solidFill>
                  <a:srgbClr val="5D1F77"/>
                </a:solidFill>
                <a:latin typeface="Arial"/>
              </a:rPr>
              <a:t> </a:t>
            </a:r>
            <a:r>
              <a:rPr lang="en-US" sz="3400" b="0" strike="noStrike" spc="-1" err="1">
                <a:solidFill>
                  <a:srgbClr val="5D1F77"/>
                </a:solidFill>
                <a:latin typeface="Arial"/>
              </a:rPr>
              <a:t>yw'n</a:t>
            </a:r>
            <a:r>
              <a:rPr lang="en-US" sz="3400" b="0" strike="noStrike" spc="-1">
                <a:solidFill>
                  <a:srgbClr val="5D1F77"/>
                </a:solidFill>
                <a:latin typeface="Arial"/>
              </a:rPr>
              <a:t> </a:t>
            </a:r>
            <a:r>
              <a:rPr lang="en-US" sz="3400" b="0" strike="noStrike" spc="-1" err="1">
                <a:solidFill>
                  <a:srgbClr val="5D1F77"/>
                </a:solidFill>
                <a:latin typeface="Arial"/>
              </a:rPr>
              <a:t>edrych</a:t>
            </a:r>
            <a:r>
              <a:rPr lang="en-US" sz="3400" b="0" strike="noStrike" spc="-1">
                <a:solidFill>
                  <a:srgbClr val="5D1F77"/>
                </a:solidFill>
                <a:latin typeface="Arial"/>
              </a:rPr>
              <a:t> </a:t>
            </a:r>
            <a:r>
              <a:rPr lang="en-US" sz="3400" b="0" strike="noStrike" spc="-1" err="1">
                <a:solidFill>
                  <a:srgbClr val="5D1F77"/>
                </a:solidFill>
                <a:latin typeface="Arial"/>
              </a:rPr>
              <a:t>neu'n</a:t>
            </a:r>
            <a:r>
              <a:rPr lang="en-US" sz="3400" b="0" strike="noStrike" spc="-1">
                <a:solidFill>
                  <a:srgbClr val="5D1F77"/>
                </a:solidFill>
                <a:latin typeface="Arial"/>
              </a:rPr>
              <a:t> </a:t>
            </a:r>
            <a:r>
              <a:rPr lang="en-US" sz="3400" b="0" strike="noStrike" spc="-1" err="1">
                <a:solidFill>
                  <a:srgbClr val="5D1F77"/>
                </a:solidFill>
                <a:latin typeface="Arial"/>
              </a:rPr>
              <a:t>teimlo'n</a:t>
            </a:r>
            <a:r>
              <a:rPr lang="en-US" sz="3400" b="0" strike="noStrike" spc="-1">
                <a:solidFill>
                  <a:srgbClr val="5D1F77"/>
                </a:solidFill>
                <a:latin typeface="Arial"/>
              </a:rPr>
              <a:t> </a:t>
            </a:r>
            <a:r>
              <a:rPr lang="en-US" sz="3400" b="0" strike="noStrike" spc="-1" err="1">
                <a:solidFill>
                  <a:srgbClr val="5D1F77"/>
                </a:solidFill>
                <a:latin typeface="Arial"/>
              </a:rPr>
              <a:t>anniogel</a:t>
            </a:r>
            <a:r>
              <a:rPr lang="en-US" sz="3400" b="0" strike="noStrike" spc="-1">
                <a:solidFill>
                  <a:srgbClr val="5D1F77"/>
                </a:solidFill>
                <a:latin typeface="Arial"/>
              </a:rPr>
              <a:t>, </a:t>
            </a:r>
            <a:r>
              <a:rPr lang="en-US" sz="3400" b="0" strike="noStrike" spc="-1" err="1">
                <a:solidFill>
                  <a:srgbClr val="5D1F77"/>
                </a:solidFill>
                <a:latin typeface="Arial"/>
              </a:rPr>
              <a:t>mae'n</a:t>
            </a:r>
            <a:r>
              <a:rPr lang="en-US" sz="3400" b="0" strike="noStrike" spc="-1">
                <a:solidFill>
                  <a:srgbClr val="5D1F77"/>
                </a:solidFill>
                <a:latin typeface="Arial"/>
              </a:rPr>
              <a:t> </a:t>
            </a:r>
            <a:r>
              <a:rPr lang="en-US" sz="3400" b="0" strike="noStrike" spc="-1" err="1">
                <a:solidFill>
                  <a:srgbClr val="5D1F77"/>
                </a:solidFill>
                <a:latin typeface="Arial"/>
              </a:rPr>
              <a:t>debyg</a:t>
            </a:r>
            <a:r>
              <a:rPr lang="en-US" sz="3400" b="0" strike="noStrike" spc="-1">
                <a:solidFill>
                  <a:srgbClr val="5D1F77"/>
                </a:solidFill>
                <a:latin typeface="Arial"/>
              </a:rPr>
              <a:t> </a:t>
            </a:r>
            <a:r>
              <a:rPr lang="en-US" sz="3400" b="0" strike="noStrike" spc="-1" err="1">
                <a:solidFill>
                  <a:srgbClr val="5D1F77"/>
                </a:solidFill>
                <a:latin typeface="Arial"/>
              </a:rPr>
              <a:t>ei</a:t>
            </a:r>
            <a:r>
              <a:rPr lang="en-US" sz="3400" b="0" strike="noStrike" spc="-1">
                <a:solidFill>
                  <a:srgbClr val="5D1F77"/>
                </a:solidFill>
                <a:latin typeface="Arial"/>
              </a:rPr>
              <a:t> </a:t>
            </a:r>
            <a:r>
              <a:rPr lang="en-US" sz="3400" b="0" strike="noStrike" spc="-1" err="1">
                <a:solidFill>
                  <a:srgbClr val="5D1F77"/>
                </a:solidFill>
                <a:latin typeface="Arial"/>
              </a:rPr>
              <a:t>fod</a:t>
            </a:r>
            <a:r>
              <a:rPr lang="en-US" sz="3400" b="0" strike="noStrike" spc="-1">
                <a:solidFill>
                  <a:srgbClr val="5D1F77"/>
                </a:solidFill>
                <a:latin typeface="Arial"/>
              </a:rPr>
              <a:t>.</a:t>
            </a:r>
            <a:endParaRPr lang="en-US" sz="3400" b="0" strike="noStrike" spc="-1">
              <a:latin typeface="Arial"/>
            </a:endParaRPr>
          </a:p>
          <a:p>
            <a:pPr algn="ctr">
              <a:lnSpc>
                <a:spcPct val="90000"/>
              </a:lnSpc>
              <a:spcBef>
                <a:spcPts val="1001"/>
              </a:spcBef>
              <a:tabLst>
                <a:tab pos="0" algn="l"/>
              </a:tabLst>
            </a:pPr>
            <a:r>
              <a:rPr lang="en-US" sz="3400" b="0" strike="noStrike" spc="-1">
                <a:solidFill>
                  <a:srgbClr val="5D1F77"/>
                </a:solidFill>
                <a:latin typeface="Arial"/>
              </a:rPr>
              <a:t>Felly </a:t>
            </a:r>
            <a:r>
              <a:rPr lang="en-US" sz="3400" b="0" strike="noStrike" spc="-1" err="1">
                <a:solidFill>
                  <a:srgbClr val="5D1F77"/>
                </a:solidFill>
                <a:latin typeface="Arial"/>
              </a:rPr>
              <a:t>dywedwch</a:t>
            </a:r>
            <a:r>
              <a:rPr lang="en-US" sz="3400" b="0" strike="noStrike" spc="-1">
                <a:solidFill>
                  <a:srgbClr val="5D1F77"/>
                </a:solidFill>
                <a:latin typeface="Arial"/>
              </a:rPr>
              <a:t> </a:t>
            </a:r>
            <a:r>
              <a:rPr lang="en-US" sz="3400" b="0" strike="noStrike" spc="-1" err="1">
                <a:solidFill>
                  <a:srgbClr val="5D1F77"/>
                </a:solidFill>
                <a:latin typeface="Arial"/>
              </a:rPr>
              <a:t>wrthym</a:t>
            </a:r>
            <a:r>
              <a:rPr lang="en-US" sz="3400" b="0" strike="noStrike" spc="-1">
                <a:solidFill>
                  <a:srgbClr val="5D1F77"/>
                </a:solidFill>
                <a:latin typeface="Arial"/>
              </a:rPr>
              <a:t> </a:t>
            </a:r>
            <a:r>
              <a:rPr lang="en-US" sz="3400" b="0" strike="noStrike" spc="-1" err="1">
                <a:solidFill>
                  <a:srgbClr val="5D1F77"/>
                </a:solidFill>
                <a:latin typeface="Arial"/>
              </a:rPr>
              <a:t>amdano</a:t>
            </a:r>
            <a:r>
              <a:rPr lang="en-US" sz="3400" b="0" strike="noStrike" spc="-1">
                <a:solidFill>
                  <a:srgbClr val="5D1F77"/>
                </a:solidFill>
                <a:latin typeface="Arial"/>
              </a:rPr>
              <a:t>" </a:t>
            </a:r>
            <a:endParaRPr lang="en-US" sz="3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 descr="Image"/>
          <p:cNvPicPr/>
          <p:nvPr/>
        </p:nvPicPr>
        <p:blipFill>
          <a:blip r:embed="rId3"/>
          <a:stretch/>
        </p:blipFill>
        <p:spPr>
          <a:xfrm>
            <a:off x="5998297" y="360"/>
            <a:ext cx="2324160" cy="6857640"/>
          </a:xfrm>
          <a:prstGeom prst="rect">
            <a:avLst/>
          </a:prstGeom>
          <a:ln w="12600">
            <a:noFill/>
          </a:ln>
        </p:spPr>
      </p:pic>
      <p:sp>
        <p:nvSpPr>
          <p:cNvPr id="277" name="CustomShape 1"/>
          <p:cNvSpPr/>
          <p:nvPr/>
        </p:nvSpPr>
        <p:spPr>
          <a:xfrm>
            <a:off x="91609" y="242100"/>
            <a:ext cx="68576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GB" sz="2400" b="1" strike="noStrike" spc="-1" err="1">
                <a:solidFill>
                  <a:srgbClr val="003973"/>
                </a:solidFill>
                <a:latin typeface="Arial"/>
              </a:rPr>
              <a:t>Cysylltiadau</a:t>
            </a:r>
            <a:r>
              <a:rPr lang="en-GB" sz="2400" b="1" strike="noStrike" spc="-1">
                <a:solidFill>
                  <a:srgbClr val="003973"/>
                </a:solidFill>
                <a:latin typeface="Arial"/>
              </a:rPr>
              <a:t> </a:t>
            </a:r>
            <a:r>
              <a:rPr lang="en-GB" sz="2400" b="1" strike="noStrike" spc="-1" err="1">
                <a:solidFill>
                  <a:srgbClr val="003973"/>
                </a:solidFill>
                <a:latin typeface="Arial"/>
              </a:rPr>
              <a:t>Defnyddiol</a:t>
            </a:r>
            <a:endParaRPr lang="en-US" sz="2400" b="0" strike="noStrike" spc="-1" err="1">
              <a:latin typeface="Arial"/>
            </a:endParaRPr>
          </a:p>
        </p:txBody>
      </p:sp>
      <p:pic>
        <p:nvPicPr>
          <p:cNvPr id="278" name="bangor_logo_c1_flush.pdf" descr="bangor_logo_c1_flush.pdf"/>
          <p:cNvPicPr/>
          <p:nvPr/>
        </p:nvPicPr>
        <p:blipFill>
          <a:blip r:embed="rId4"/>
          <a:stretch/>
        </p:blipFill>
        <p:spPr>
          <a:xfrm>
            <a:off x="466200" y="6164280"/>
            <a:ext cx="1318320" cy="372240"/>
          </a:xfrm>
          <a:prstGeom prst="rect">
            <a:avLst/>
          </a:prstGeom>
          <a:ln w="12600">
            <a:noFill/>
          </a:ln>
        </p:spPr>
      </p:pic>
      <p:sp>
        <p:nvSpPr>
          <p:cNvPr id="279" name="CustomShape 2"/>
          <p:cNvSpPr>
            <a:spLocks noGrp="1"/>
          </p:cNvSpPr>
          <p:nvPr>
            <p:ph type="title" idx="4294967295"/>
          </p:nvPr>
        </p:nvSpPr>
        <p:spPr>
          <a:xfrm>
            <a:off x="223890" y="698220"/>
            <a:ext cx="7577693" cy="4321252"/>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Colegau</a:t>
            </a:r>
            <a:r>
              <a:rPr lang="cy-GB" sz="1800" spc="-1"/>
              <a:t> 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5"/>
              </a:rPr>
              <a:t>https://www.bangor.ac.uk/index.php.cy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Gwasanaethau</a:t>
            </a:r>
            <a:r>
              <a:rPr lang="en-GB" sz="1800" spc="-1">
                <a:solidFill>
                  <a:srgbClr val="000000"/>
                </a:solidFill>
              </a:rPr>
              <a:t> </a:t>
            </a:r>
            <a:r>
              <a:rPr lang="en-GB" sz="1800" spc="-1" err="1">
                <a:solidFill>
                  <a:srgbClr val="000000"/>
                </a:solidFill>
              </a:rPr>
              <a:t>Myfyrwyr</a:t>
            </a:r>
            <a:r>
              <a:rPr lang="en-GB" sz="1800" spc="-1">
                <a:solidFill>
                  <a:srgbClr val="000000"/>
                </a:solidFill>
              </a:rPr>
              <a:t> </a:t>
            </a:r>
            <a:r>
              <a:rPr lang="cy-GB" sz="1800" spc="-1"/>
              <a:t>cliciwch ar y linc hon</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6"/>
              </a:rPr>
              <a:t>https://www.bangor.ac.uk/studentservices/index.php.cy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kumimoji="0" lang="en-GB" sz="1800" b="0" i="0" u="none" strike="noStrike" kern="1200" cap="none" spc="-1" normalizeH="0" baseline="0" noProof="0">
                <a:ln>
                  <a:noFill/>
                </a:ln>
                <a:solidFill>
                  <a:srgbClr val="000000"/>
                </a:solidFill>
                <a:effectLst/>
                <a:uLnTx/>
                <a:uFillTx/>
                <a:latin typeface="Arial"/>
                <a:ea typeface="+mn-ea"/>
                <a:cs typeface="+mn-cs"/>
              </a:rPr>
              <a:t>Iechyd a </a:t>
            </a:r>
            <a:r>
              <a:rPr kumimoji="0" lang="en-GB" sz="1800" b="0" i="0" u="none" strike="noStrike" kern="1200" cap="none" spc="-1" normalizeH="0" baseline="0" noProof="0" err="1">
                <a:ln>
                  <a:noFill/>
                </a:ln>
                <a:solidFill>
                  <a:srgbClr val="000000"/>
                </a:solidFill>
                <a:effectLst/>
                <a:uLnTx/>
                <a:uFillTx/>
                <a:latin typeface="Arial"/>
                <a:ea typeface="+mn-ea"/>
                <a:cs typeface="+mn-cs"/>
              </a:rPr>
              <a:t>Diogelwch</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7"/>
              </a:rPr>
              <a:t>https://www.bangor.ac.uk/hss/index.php.cy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Undeb</a:t>
            </a:r>
            <a:r>
              <a:rPr lang="en-GB" sz="1800" spc="-1">
                <a:solidFill>
                  <a:srgbClr val="000000"/>
                </a:solidFill>
              </a:rPr>
              <a:t> y </a:t>
            </a:r>
            <a:r>
              <a:rPr lang="en-GB" sz="1800" spc="-1" err="1">
                <a:solidFill>
                  <a:srgbClr val="000000"/>
                </a:solidFill>
              </a:rPr>
              <a:t>Myfyrwyr</a:t>
            </a:r>
            <a:r>
              <a:rPr lang="en-GB" sz="1800" spc="-1">
                <a:solidFill>
                  <a:srgbClr val="000000"/>
                </a:solidFill>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8"/>
              </a:rPr>
              <a:t>https://www.undebbangor.com/cy/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lvl="0" indent="-359640">
              <a:lnSpc>
                <a:spcPct val="120000"/>
              </a:lnSpc>
              <a:spcBef>
                <a:spcPts val="0"/>
              </a:spcBef>
              <a:spcAft>
                <a:spcPts val="1800"/>
              </a:spcAft>
              <a:buClr>
                <a:srgbClr val="000000"/>
              </a:buClr>
              <a:buFont typeface="Arial"/>
              <a:buChar char="•"/>
              <a:defRPr/>
            </a:pPr>
            <a:r>
              <a:rPr lang="cy-GB" sz="1800" spc="-1"/>
              <a:t>Am mwy o wybodaeth ar</a:t>
            </a:r>
            <a:r>
              <a:rPr lang="en-GB" sz="1800" spc="-1">
                <a:solidFill>
                  <a:srgbClr val="000000"/>
                </a:solidFill>
              </a:rPr>
              <a:t> </a:t>
            </a:r>
            <a:r>
              <a:rPr lang="en-GB" sz="1800" spc="-1" err="1">
                <a:solidFill>
                  <a:srgbClr val="000000"/>
                </a:solidFill>
              </a:rPr>
              <a:t>Cynaliadwyedd</a:t>
            </a:r>
            <a:r>
              <a:rPr lang="en-GB" sz="1800" spc="-1">
                <a:solidFill>
                  <a:srgbClr val="000000"/>
                </a:solidFill>
              </a:rPr>
              <a:t> </a:t>
            </a:r>
            <a:r>
              <a:rPr lang="cy-GB" sz="1800" spc="-1"/>
              <a:t>cliciwch ar y linc hon </a:t>
            </a:r>
            <a:r>
              <a:rPr kumimoji="0" lang="en-GB" sz="1800" b="0" i="0" u="none" strike="noStrike" kern="1200" cap="none" spc="-1" normalizeH="0" baseline="0" noProof="0">
                <a:ln>
                  <a:noFill/>
                </a:ln>
                <a:solidFill>
                  <a:srgbClr val="000000"/>
                </a:solidFill>
                <a:effectLst/>
                <a:uLnTx/>
                <a:uFillTx/>
                <a:latin typeface="Arial"/>
                <a:ea typeface="+mn-ea"/>
                <a:cs typeface="+mn-cs"/>
              </a:rPr>
              <a:t>: </a:t>
            </a:r>
            <a:r>
              <a:rPr kumimoji="0" lang="en-GB" sz="1800" b="0" i="0" u="sng" strike="noStrike" kern="1200" cap="none" spc="-1" normalizeH="0" baseline="0" noProof="0">
                <a:ln>
                  <a:noFill/>
                </a:ln>
                <a:solidFill>
                  <a:srgbClr val="033261"/>
                </a:solidFill>
                <a:effectLst/>
                <a:uLnTx/>
                <a:uFillTx/>
                <a:latin typeface="Arial"/>
                <a:ea typeface="+mn-ea"/>
                <a:cs typeface="+mn-cs"/>
                <a:hlinkClick r:id="rId9"/>
              </a:rPr>
              <a:t>https://www.bangor.ac.uk/sustainability/index.php.cy</a:t>
            </a:r>
            <a:r>
              <a:rPr kumimoji="0" lang="en-GB" sz="1800" b="0" i="0" u="none" strike="noStrike" kern="1200" cap="none" spc="-1" normalizeH="0" baseline="0" noProof="0">
                <a:ln>
                  <a:noFill/>
                </a:ln>
                <a:solidFill>
                  <a:srgbClr val="1F4E79"/>
                </a:solidFill>
                <a:effectLst/>
                <a:uLnTx/>
                <a:uFillTx/>
                <a:latin typeface="Arial"/>
                <a:ea typeface="+mn-ea"/>
                <a:cs typeface="+mn-cs"/>
              </a:rPr>
              <a:t>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1349"/>
              </a:spcBef>
              <a:spcAft>
                <a:spcPts val="1349"/>
              </a:spcAft>
              <a:buClrTx/>
              <a:buSzTx/>
              <a:buFontTx/>
              <a:buNone/>
              <a:tabLst/>
              <a:defRPr/>
            </a:pP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DC3E-4E18-3437-2607-C99698DA929C}"/>
              </a:ext>
            </a:extLst>
          </p:cNvPr>
          <p:cNvSpPr>
            <a:spLocks noGrp="1"/>
          </p:cNvSpPr>
          <p:nvPr>
            <p:ph type="title"/>
          </p:nvPr>
        </p:nvSpPr>
        <p:spPr/>
        <p:txBody>
          <a:bodyPr/>
          <a:lstStyle/>
          <a:p>
            <a:pPr algn="ctr"/>
            <a:r>
              <a:rPr lang="en-GB" sz="2800" b="1">
                <a:solidFill>
                  <a:srgbClr val="002060"/>
                </a:solidFill>
                <a:effectLst/>
                <a:ea typeface="Calibri"/>
                <a:cs typeface="Times New Roman"/>
              </a:rPr>
              <a:t>DIOLCH AM GYMRYD YR AMSER I DDARLLEN Y CYFLWYNIAD</a:t>
            </a:r>
            <a:br>
              <a:rPr lang="en-GB" sz="2800" b="1">
                <a:solidFill>
                  <a:srgbClr val="002060"/>
                </a:solidFill>
                <a:ea typeface="Calibri"/>
                <a:cs typeface="Times New Roman"/>
              </a:rPr>
            </a:br>
            <a:r>
              <a:rPr lang="en-GB" sz="2800" b="1">
                <a:solidFill>
                  <a:srgbClr val="002060"/>
                </a:solidFill>
                <a:effectLst/>
                <a:ea typeface="Calibri"/>
                <a:cs typeface="Times New Roman"/>
              </a:rPr>
              <a:t>.</a:t>
            </a:r>
            <a:br>
              <a:rPr lang="en-GB" sz="1800">
                <a:effectLst/>
                <a:latin typeface="Calibri" panose="020F0502020204030204" pitchFamily="34" charset="0"/>
                <a:ea typeface="Calibri" panose="020F0502020204030204" pitchFamily="34" charset="0"/>
                <a:cs typeface="Times New Roman" panose="02020603050405020304" pitchFamily="18" charset="0"/>
              </a:rPr>
            </a:br>
            <a:r>
              <a:rPr lang="en-GB" sz="4400" b="1" i="0" u="none" strike="noStrike">
                <a:solidFill>
                  <a:srgbClr val="003973"/>
                </a:solidFill>
                <a:effectLst/>
                <a:latin typeface="Arial"/>
              </a:rPr>
              <a:t>.</a:t>
            </a:r>
            <a:endParaRPr lang="en-GB">
              <a:latin typeface="Arial"/>
            </a:endParaRPr>
          </a:p>
        </p:txBody>
      </p:sp>
      <p:sp>
        <p:nvSpPr>
          <p:cNvPr id="3" name="Subtitle 2">
            <a:extLst>
              <a:ext uri="{FF2B5EF4-FFF2-40B4-BE49-F238E27FC236}">
                <a16:creationId xmlns:a16="http://schemas.microsoft.com/office/drawing/2014/main" id="{523F6DE9-A474-C7BD-8035-725B0C887424}"/>
              </a:ext>
            </a:extLst>
          </p:cNvPr>
          <p:cNvSpPr>
            <a:spLocks noGrp="1"/>
          </p:cNvSpPr>
          <p:nvPr>
            <p:ph type="subTitle"/>
          </p:nvPr>
        </p:nvSpPr>
        <p:spPr>
          <a:xfrm>
            <a:off x="628560" y="543664"/>
            <a:ext cx="7886520" cy="5170267"/>
          </a:xfrm>
        </p:spPr>
        <p:txBody>
          <a:bodyPr/>
          <a:lstStyle/>
          <a:p>
            <a:pPr marL="66675" indent="0">
              <a:lnSpc>
                <a:spcPct val="100000"/>
              </a:lnSpc>
              <a:spcBef>
                <a:spcPts val="1800"/>
              </a:spcBef>
              <a:spcAft>
                <a:spcPts val="1350"/>
              </a:spcAft>
              <a:buNone/>
            </a:pPr>
            <a:endParaRPr lang="en-GB" sz="2800" b="1" i="0" u="none" strike="noStrike">
              <a:effectLst/>
              <a:latin typeface="Arial" panose="020B0604020202020204" pitchFamily="34" charset="0"/>
            </a:endParaRPr>
          </a:p>
          <a:p>
            <a:pPr eaLnBrk="0" fontAlgn="base" hangingPunct="0">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endParaRPr lang="cy-GB" altLang="en-US" sz="2400" b="1">
              <a:solidFill>
                <a:srgbClr val="202124"/>
              </a:solidFill>
              <a:ea typeface="Times New Roman" panose="02020603050405020304" pitchFamily="18" charset="0"/>
              <a:cs typeface="Calibri"/>
            </a:endParaRPr>
          </a:p>
          <a:p>
            <a:pPr>
              <a:lnSpc>
                <a:spcPct val="100000"/>
              </a:lnSpc>
              <a:spcAft>
                <a:spcPct val="0"/>
              </a:spcAft>
            </a:pPr>
            <a:r>
              <a:rPr kumimoji="0" lang="cy-GB" altLang="en-US" sz="2400" b="1" i="0" u="none" strike="noStrike" cap="none" normalizeH="0" baseline="0">
                <a:ln>
                  <a:noFill/>
                </a:ln>
                <a:solidFill>
                  <a:srgbClr val="202124"/>
                </a:solidFill>
                <a:effectLst/>
                <a:latin typeface="+mj-lt"/>
                <a:ea typeface="Times New Roman" panose="02020603050405020304" pitchFamily="18" charset="0"/>
                <a:cs typeface="Calibri"/>
              </a:rPr>
              <a:t>Rŵan,</a:t>
            </a:r>
            <a:r>
              <a:rPr kumimoji="0" lang="cy-GB" altLang="en-US" sz="2400" b="0" i="0" u="none" strike="noStrike" cap="none" normalizeH="0" baseline="0">
                <a:ln>
                  <a:noFill/>
                </a:ln>
                <a:solidFill>
                  <a:srgbClr val="202124"/>
                </a:solidFill>
                <a:effectLst/>
                <a:latin typeface="+mj-lt"/>
                <a:ea typeface="Times New Roman" panose="02020603050405020304" pitchFamily="18" charset="0"/>
                <a:cs typeface="Calibri"/>
              </a:rPr>
              <a:t> </a:t>
            </a:r>
            <a:r>
              <a:rPr kumimoji="0" lang="cy-GB" altLang="en-US" sz="2400" b="1" i="0" u="none" strike="noStrike" cap="none" normalizeH="0" baseline="0">
                <a:ln>
                  <a:noFill/>
                </a:ln>
                <a:solidFill>
                  <a:srgbClr val="202124"/>
                </a:solidFill>
                <a:effectLst/>
                <a:latin typeface="+mj-lt"/>
                <a:ea typeface="Times New Roman" panose="02020603050405020304" pitchFamily="18" charset="0"/>
                <a:cs typeface="Calibri"/>
              </a:rPr>
              <a:t>cwblhewch y ffurflen trwy'r </a:t>
            </a:r>
            <a:r>
              <a:rPr kumimoji="0" lang="cy-GB" altLang="en-US" sz="2400" b="1" i="0" u="none" strike="noStrike" cap="none" normalizeH="0" baseline="0">
                <a:ln>
                  <a:noFill/>
                </a:ln>
                <a:solidFill>
                  <a:srgbClr val="202124"/>
                </a:solidFill>
                <a:effectLst/>
                <a:latin typeface="+mj-lt"/>
                <a:ea typeface="Times New Roman" panose="02020603050405020304" pitchFamily="18" charset="0"/>
                <a:cs typeface="Calibri"/>
                <a:hlinkClick r:id="rId2"/>
              </a:rPr>
              <a:t>ddolen hon</a:t>
            </a:r>
            <a:r>
              <a:rPr lang="cy-GB" altLang="en-US" sz="2400" b="1">
                <a:solidFill>
                  <a:srgbClr val="202124"/>
                </a:solidFill>
                <a:ea typeface="Times New Roman" panose="02020603050405020304" pitchFamily="18" charset="0"/>
                <a:cs typeface="Calibri"/>
                <a:hlinkClick r:id="rId2"/>
              </a:rPr>
              <a:t> </a:t>
            </a:r>
            <a:r>
              <a:rPr lang="cy-GB" altLang="en-US" sz="2400" b="1">
                <a:solidFill>
                  <a:srgbClr val="202124"/>
                </a:solidFill>
                <a:ea typeface="Times New Roman" panose="02020603050405020304" pitchFamily="18" charset="0"/>
                <a:cs typeface="Calibri"/>
              </a:rPr>
              <a:t> </a:t>
            </a:r>
            <a:r>
              <a:rPr kumimoji="0" lang="cy-GB" altLang="en-US" sz="2400" b="1" i="0" u="none" strike="noStrike" cap="none" normalizeH="0" baseline="0">
                <a:ln>
                  <a:noFill/>
                </a:ln>
                <a:solidFill>
                  <a:srgbClr val="202124"/>
                </a:solidFill>
                <a:effectLst/>
                <a:latin typeface="+mj-lt"/>
                <a:ea typeface="Times New Roman" panose="02020603050405020304" pitchFamily="18" charset="0"/>
                <a:cs typeface="Calibri"/>
              </a:rPr>
              <a:t>i gadarnhau eich bod wedi gwneud hynny (caiff y cyfraddau ymateb eu monitro).</a:t>
            </a:r>
            <a:r>
              <a:rPr lang="en-GB" altLang="en-US"/>
              <a:t> </a:t>
            </a:r>
            <a:endParaRPr lang="en-GB"/>
          </a:p>
          <a:p>
            <a:pPr marL="0" marR="0" lvl="0" indent="0" algn="l" defTabSz="914400">
              <a:lnSpc>
                <a:spcPct val="100000"/>
              </a:lnSpc>
              <a:spcBef>
                <a:spcPct val="0"/>
              </a:spcBef>
              <a:spcAft>
                <a:spcPct val="0"/>
              </a:spcAft>
              <a:buClrTx/>
              <a:buSzTx/>
              <a:buFontTx/>
              <a:buNone/>
              <a:tabLst/>
            </a:pPr>
            <a:endParaRPr lang="en-GB" altLang="en-US" b="0" i="0" u="none" strike="noStrike" cap="none" normalizeH="0" baseline="0">
              <a:ln>
                <a:noFill/>
              </a:ln>
              <a:solidFill>
                <a:schemeClr val="tx1"/>
              </a:solidFill>
              <a:effectLst/>
              <a:latin typeface="+mj-lt"/>
            </a:endParaRPr>
          </a:p>
          <a:p>
            <a:pPr algn="ctr">
              <a:lnSpc>
                <a:spcPct val="100000"/>
              </a:lnSpc>
              <a:spcAft>
                <a:spcPct val="0"/>
              </a:spcAft>
            </a:pPr>
            <a:endParaRPr lang="en-GB" altLang="en-US">
              <a:ea typeface="Times New Roman" panose="02020603050405020304" pitchFamily="18" charset="0"/>
              <a:cs typeface="Times New Roman" panose="02020603050405020304" pitchFamily="18" charset="0"/>
            </a:endParaRPr>
          </a:p>
          <a:p>
            <a:pPr eaLnBrk="0" fontAlgn="base" hangingPunct="0">
              <a:lnSpc>
                <a:spcPct val="100000"/>
              </a:lnSpc>
              <a:spcAft>
                <a:spcPct val="0"/>
              </a:spcAft>
            </a:pPr>
            <a:endParaRPr lang="en-GB" altLang="en-US">
              <a:solidFill>
                <a:srgbClr val="000000"/>
              </a:solidFill>
              <a:ea typeface="Times New Roman" panose="02020603050405020304" pitchFamily="18" charset="0"/>
              <a:cs typeface="Times New Roman" panose="02020603050405020304" pitchFamily="18" charset="0"/>
            </a:endParaRPr>
          </a:p>
          <a:p>
            <a:pPr>
              <a:lnSpc>
                <a:spcPct val="107000"/>
              </a:lnSpc>
              <a:spcAft>
                <a:spcPts val="800"/>
              </a:spcAft>
            </a:pPr>
            <a:endParaRPr lang="en-GB" b="1">
              <a:solidFill>
                <a:srgbClr val="000000"/>
              </a:solidFill>
              <a:ea typeface="Times New Roman" panose="02020603050405020304" pitchFamily="18" charset="0"/>
              <a:cs typeface="Times New Roman"/>
            </a:endParaRPr>
          </a:p>
          <a:p>
            <a:pPr marL="0" indent="0">
              <a:lnSpc>
                <a:spcPct val="107000"/>
              </a:lnSpc>
              <a:spcAft>
                <a:spcPts val="800"/>
              </a:spcAft>
              <a:buNone/>
            </a:pPr>
            <a:r>
              <a:rPr lang="en-GB" b="1" err="1">
                <a:solidFill>
                  <a:srgbClr val="000000"/>
                </a:solidFill>
                <a:effectLst/>
                <a:latin typeface="+mj-lt"/>
                <a:ea typeface="Times New Roman" panose="02020603050405020304" pitchFamily="18" charset="0"/>
                <a:cs typeface="Times New Roman"/>
              </a:rPr>
              <a:t>Pob</a:t>
            </a:r>
            <a:r>
              <a:rPr lang="en-GB" b="1">
                <a:solidFill>
                  <a:srgbClr val="000000"/>
                </a:solidFill>
                <a:effectLst/>
                <a:latin typeface="+mj-lt"/>
                <a:ea typeface="Times New Roman" panose="02020603050405020304" pitchFamily="18" charset="0"/>
                <a:cs typeface="Times New Roman"/>
              </a:rPr>
              <a:t> </a:t>
            </a:r>
            <a:r>
              <a:rPr lang="en-GB" b="1" err="1">
                <a:solidFill>
                  <a:srgbClr val="000000"/>
                </a:solidFill>
                <a:effectLst/>
                <a:latin typeface="+mj-lt"/>
                <a:ea typeface="Times New Roman" panose="02020603050405020304" pitchFamily="18" charset="0"/>
                <a:cs typeface="Times New Roman"/>
              </a:rPr>
              <a:t>lwc</a:t>
            </a:r>
            <a:r>
              <a:rPr lang="en-GB" b="1">
                <a:solidFill>
                  <a:srgbClr val="000000"/>
                </a:solidFill>
                <a:effectLst/>
                <a:latin typeface="+mj-lt"/>
                <a:ea typeface="Times New Roman" panose="02020603050405020304" pitchFamily="18" charset="0"/>
                <a:cs typeface="Times New Roman"/>
              </a:rPr>
              <a:t> </a:t>
            </a:r>
            <a:r>
              <a:rPr lang="en-GB" b="1" err="1">
                <a:solidFill>
                  <a:srgbClr val="000000"/>
                </a:solidFill>
                <a:effectLst/>
                <a:latin typeface="+mj-lt"/>
                <a:ea typeface="Times New Roman" panose="02020603050405020304" pitchFamily="18" charset="0"/>
                <a:cs typeface="Times New Roman"/>
              </a:rPr>
              <a:t>ar</a:t>
            </a:r>
            <a:r>
              <a:rPr lang="en-GB" b="1">
                <a:solidFill>
                  <a:srgbClr val="000000"/>
                </a:solidFill>
                <a:effectLst/>
                <a:latin typeface="+mj-lt"/>
                <a:ea typeface="Times New Roman" panose="02020603050405020304" pitchFamily="18" charset="0"/>
                <a:cs typeface="Times New Roman"/>
              </a:rPr>
              <a:t> </a:t>
            </a:r>
            <a:r>
              <a:rPr lang="en-GB" b="1" err="1">
                <a:solidFill>
                  <a:srgbClr val="000000"/>
                </a:solidFill>
                <a:effectLst/>
                <a:latin typeface="+mj-lt"/>
                <a:ea typeface="Times New Roman" panose="02020603050405020304" pitchFamily="18" charset="0"/>
                <a:cs typeface="Times New Roman"/>
              </a:rPr>
              <a:t>eich</a:t>
            </a:r>
            <a:r>
              <a:rPr lang="en-GB" b="1">
                <a:solidFill>
                  <a:srgbClr val="000000"/>
                </a:solidFill>
                <a:effectLst/>
                <a:latin typeface="+mj-lt"/>
                <a:ea typeface="Times New Roman" panose="02020603050405020304" pitchFamily="18" charset="0"/>
                <a:cs typeface="Times New Roman"/>
              </a:rPr>
              <a:t> </a:t>
            </a:r>
            <a:r>
              <a:rPr lang="en-GB" b="1" err="1">
                <a:solidFill>
                  <a:srgbClr val="000000"/>
                </a:solidFill>
                <a:effectLst/>
                <a:latin typeface="+mj-lt"/>
                <a:ea typeface="Times New Roman" panose="02020603050405020304" pitchFamily="18" charset="0"/>
                <a:cs typeface="Times New Roman"/>
              </a:rPr>
              <a:t>astudiaethau</a:t>
            </a:r>
            <a:r>
              <a:rPr lang="en-GB" b="1">
                <a:solidFill>
                  <a:srgbClr val="000000"/>
                </a:solidFill>
                <a:effectLst/>
                <a:latin typeface="+mj-lt"/>
                <a:ea typeface="Times New Roman" panose="02020603050405020304" pitchFamily="18" charset="0"/>
                <a:cs typeface="Times New Roman"/>
              </a:rPr>
              <a:t>!</a:t>
            </a:r>
            <a:endParaRPr lang="en-GB">
              <a:effectLst/>
              <a:latin typeface="+mj-lt"/>
              <a:ea typeface="Calibri" panose="020F0502020204030204" pitchFamily="34" charset="0"/>
              <a:cs typeface="Times New Roman"/>
            </a:endParaRPr>
          </a:p>
          <a:p>
            <a:endParaRPr lang="en-GB"/>
          </a:p>
        </p:txBody>
      </p:sp>
      <p:sp>
        <p:nvSpPr>
          <p:cNvPr id="5" name="Rectangle 2">
            <a:extLst>
              <a:ext uri="{FF2B5EF4-FFF2-40B4-BE49-F238E27FC236}">
                <a16:creationId xmlns:a16="http://schemas.microsoft.com/office/drawing/2014/main" id="{F9B4708E-F077-7107-D811-EC8ED5712174}"/>
              </a:ext>
            </a:extLst>
          </p:cNvPr>
          <p:cNvSpPr>
            <a:spLocks noChangeArrowheads="1"/>
          </p:cNvSpPr>
          <p:nvPr/>
        </p:nvSpPr>
        <p:spPr bwMode="auto">
          <a:xfrm>
            <a:off x="152400" y="2194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qr code on a white square&#10;&#10;Description automatically generated">
            <a:extLst>
              <a:ext uri="{FF2B5EF4-FFF2-40B4-BE49-F238E27FC236}">
                <a16:creationId xmlns:a16="http://schemas.microsoft.com/office/drawing/2014/main" id="{60E2B473-764D-D132-5A9A-D07A44427D30}"/>
              </a:ext>
            </a:extLst>
          </p:cNvPr>
          <p:cNvPicPr>
            <a:picLocks noChangeAspect="1"/>
          </p:cNvPicPr>
          <p:nvPr/>
        </p:nvPicPr>
        <p:blipFill>
          <a:blip r:embed="rId3"/>
          <a:stretch>
            <a:fillRect/>
          </a:stretch>
        </p:blipFill>
        <p:spPr>
          <a:xfrm>
            <a:off x="3657600" y="2882900"/>
            <a:ext cx="1828800" cy="1790700"/>
          </a:xfrm>
          <a:prstGeom prst="rect">
            <a:avLst/>
          </a:prstGeom>
        </p:spPr>
      </p:pic>
    </p:spTree>
    <p:extLst>
      <p:ext uri="{BB962C8B-B14F-4D97-AF65-F5344CB8AC3E}">
        <p14:creationId xmlns:p14="http://schemas.microsoft.com/office/powerpoint/2010/main" val="178194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CustomShape 1"/>
          <p:cNvSpPr>
            <a:spLocks noGrp="1"/>
          </p:cNvSpPr>
          <p:nvPr>
            <p:ph type="title" idx="4294967295"/>
          </p:nvPr>
        </p:nvSpPr>
        <p:spPr>
          <a:xfrm>
            <a:off x="720720" y="880200"/>
            <a:ext cx="7141680" cy="73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ym</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Mhrifysgol</a:t>
            </a:r>
            <a:r>
              <a:rPr kumimoji="0" lang="en-GB" sz="2400" b="1" i="0" u="none" strike="noStrike" kern="1200" cap="none" spc="-1" normalizeH="0" baseline="0" noProof="0">
                <a:ln>
                  <a:noFill/>
                </a:ln>
                <a:solidFill>
                  <a:srgbClr val="003973"/>
                </a:solidFill>
                <a:effectLst/>
                <a:uLnTx/>
                <a:uFillTx/>
                <a:latin typeface="Arial"/>
                <a:ea typeface="+mn-ea"/>
                <a:cs typeface="+mn-cs"/>
              </a:rPr>
              <a:t> Bangor</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pic>
        <p:nvPicPr>
          <p:cNvPr id="115" name="bangor_logo_c1_flush.pdf" descr="bangor_logo_c1_flush.pdf"/>
          <p:cNvPicPr/>
          <p:nvPr/>
        </p:nvPicPr>
        <p:blipFill>
          <a:blip r:embed="rId3"/>
          <a:stretch/>
        </p:blipFill>
        <p:spPr>
          <a:xfrm>
            <a:off x="466200" y="6164280"/>
            <a:ext cx="1318320" cy="372240"/>
          </a:xfrm>
          <a:prstGeom prst="rect">
            <a:avLst/>
          </a:prstGeom>
          <a:ln w="12600">
            <a:noFill/>
          </a:ln>
        </p:spPr>
      </p:pic>
      <p:pic>
        <p:nvPicPr>
          <p:cNvPr id="116" name="Image" descr="Image"/>
          <p:cNvPicPr/>
          <p:nvPr/>
        </p:nvPicPr>
        <p:blipFill>
          <a:blip r:embed="rId4"/>
          <a:stretch/>
        </p:blipFill>
        <p:spPr>
          <a:xfrm>
            <a:off x="6052680" y="0"/>
            <a:ext cx="2324160" cy="6857640"/>
          </a:xfrm>
          <a:prstGeom prst="rect">
            <a:avLst/>
          </a:prstGeom>
          <a:ln w="12600">
            <a:noFill/>
          </a:ln>
        </p:spPr>
      </p:pic>
      <p:sp>
        <p:nvSpPr>
          <p:cNvPr id="117" name="CustomShape 2"/>
          <p:cNvSpPr/>
          <p:nvPr/>
        </p:nvSpPr>
        <p:spPr>
          <a:xfrm>
            <a:off x="1050120" y="1818720"/>
            <a:ext cx="6554520" cy="27439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ctr">
              <a:lnSpc>
                <a:spcPct val="120000"/>
              </a:lnSpc>
              <a:spcBef>
                <a:spcPts val="1001"/>
              </a:spcBef>
              <a:tabLst>
                <a:tab pos="0" algn="l"/>
              </a:tabLst>
            </a:pPr>
            <a:r>
              <a:rPr lang="en-GB" sz="2200" b="0" strike="noStrike" spc="-1">
                <a:solidFill>
                  <a:srgbClr val="404040"/>
                </a:solidFill>
                <a:latin typeface="Arial"/>
              </a:rPr>
              <a:t>Rydym yn gwybod bod iechyd a diogelwch wedi bod dan y chwyddwydr yn ystod y misoedd diwethaf ac mae digonedd o ddeddfwriaeth iechyd a diogelwch ar waith.</a:t>
            </a:r>
            <a:endParaRPr lang="en-US" sz="2200" b="0" strike="noStrike" spc="-1">
              <a:latin typeface="Arial"/>
            </a:endParaRPr>
          </a:p>
          <a:p>
            <a:pPr algn="ctr">
              <a:lnSpc>
                <a:spcPct val="120000"/>
              </a:lnSpc>
              <a:spcBef>
                <a:spcPts val="1001"/>
              </a:spcBef>
              <a:tabLst>
                <a:tab pos="0" algn="l"/>
              </a:tabLst>
            </a:pPr>
            <a:r>
              <a:rPr lang="en-GB" sz="2200" b="0" strike="noStrike" spc="-1">
                <a:solidFill>
                  <a:srgbClr val="404040"/>
                </a:solidFill>
                <a:latin typeface="Arial"/>
              </a:rPr>
              <a:t>Yn sgil hynny, mae gan Brifysgol Bangor ddyletswyddau diamwys o dan y gyfraith iechyd a diogelwch o ran iechyd, diogelwch a lles ei myfyrwyr, staff ac ymwelwyr. </a:t>
            </a:r>
            <a:endParaRPr lang="en-US" sz="22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 name="Image" descr="Image"/>
          <p:cNvPicPr/>
          <p:nvPr/>
        </p:nvPicPr>
        <p:blipFill>
          <a:blip r:embed="rId3"/>
          <a:stretch/>
        </p:blipFill>
        <p:spPr>
          <a:xfrm>
            <a:off x="6027480" y="0"/>
            <a:ext cx="2324160" cy="6857640"/>
          </a:xfrm>
          <a:prstGeom prst="rect">
            <a:avLst/>
          </a:prstGeom>
          <a:ln w="12600">
            <a:noFill/>
          </a:ln>
        </p:spPr>
      </p:pic>
      <p:sp>
        <p:nvSpPr>
          <p:cNvPr id="119" name="CustomShape 1"/>
          <p:cNvSpPr>
            <a:spLocks noGrp="1"/>
          </p:cNvSpPr>
          <p:nvPr>
            <p:ph type="title" idx="4294967295"/>
          </p:nvPr>
        </p:nvSpPr>
        <p:spPr>
          <a:xfrm>
            <a:off x="792000" y="540000"/>
            <a:ext cx="6857640" cy="526140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Eich</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Cyfrifoldebau</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799"/>
              </a:spcAft>
              <a:buClrTx/>
              <a:buSzTx/>
              <a:buFontTx/>
              <a:buNone/>
              <a:tabLst/>
              <a:defRPr/>
            </a:pPr>
            <a:r>
              <a:rPr kumimoji="0" lang="cy-GB" sz="1800" b="1" i="0" u="none" strike="noStrike" kern="1200" cap="none" spc="-1" normalizeH="0" baseline="0" noProof="0">
                <a:ln>
                  <a:noFill/>
                </a:ln>
                <a:solidFill>
                  <a:srgbClr val="404040"/>
                </a:solidFill>
                <a:effectLst/>
                <a:uLnTx/>
                <a:uFillTx/>
                <a:latin typeface="Arial"/>
                <a:ea typeface="+mn-ea"/>
                <a:cs typeface="+mn-cs"/>
              </a:rPr>
              <a:t>Er mwyn ein cefnogi, gofynnwn eich bod yn gwneud y canlynol: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Peidio â gwneud unrhyw beth sy'n peryglu eich iechyd a diogelwch eich hun nac unrhyw un arall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Cydweithredu ag eraill fel y </a:t>
            </a:r>
            <a:r>
              <a:rPr kumimoji="0" lang="cy-GB" sz="1800" b="0" i="0" u="none" strike="noStrike" kern="1200" cap="none" spc="-1" normalizeH="0" baseline="0" noProof="0" err="1">
                <a:ln>
                  <a:noFill/>
                </a:ln>
                <a:solidFill>
                  <a:srgbClr val="404040"/>
                </a:solidFill>
                <a:effectLst/>
                <a:uLnTx/>
                <a:uFillTx/>
                <a:latin typeface="Arial"/>
                <a:ea typeface="+mn-ea"/>
                <a:cs typeface="+mn-cs"/>
              </a:rPr>
              <a:t>gallant</a:t>
            </a:r>
            <a:r>
              <a:rPr kumimoji="0" lang="cy-GB" sz="1800" b="0" i="0" u="none" strike="noStrike" kern="1200" cap="none" spc="-1" normalizeH="0" baseline="0" noProof="0">
                <a:ln>
                  <a:noFill/>
                </a:ln>
                <a:solidFill>
                  <a:srgbClr val="404040"/>
                </a:solidFill>
                <a:effectLst/>
                <a:uLnTx/>
                <a:uFillTx/>
                <a:latin typeface="Arial"/>
                <a:ea typeface="+mn-ea"/>
                <a:cs typeface="+mn-cs"/>
              </a:rPr>
              <a:t> gyflawni eu dyletswyddau iechyd a diogelwch eu hunain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Dilyn cyfarwyddiadau, gwybodaeth a hyfforddiant iechyd a diogelwch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Peidio byth â chamddefnyddio unrhyw beth a ddarperir ar gyfer iechyd a diogelwch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Yn dod ag unrhyw bryderon iechyd a diogelwch at sylw eich 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defRPr/>
            </a:pPr>
            <a:r>
              <a:rPr kumimoji="0" lang="cy-GB" sz="1800" b="0" i="0" u="none" strike="noStrike" kern="1200" cap="none" spc="-1" normalizeH="0" baseline="0" noProof="0">
                <a:ln>
                  <a:noFill/>
                </a:ln>
                <a:solidFill>
                  <a:srgbClr val="404040"/>
                </a:solidFill>
                <a:effectLst/>
                <a:uLnTx/>
                <a:uFillTx/>
                <a:latin typeface="Arial"/>
                <a:ea typeface="+mn-ea"/>
                <a:cs typeface="+mn-cs"/>
              </a:rPr>
              <a:t>Adrodd am bob damwain a digwyddiad i'ch 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20"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p:nvPr/>
        </p:nvPicPr>
        <p:blipFill>
          <a:blip r:embed="rId3"/>
          <a:stretch/>
        </p:blipFill>
        <p:spPr>
          <a:xfrm>
            <a:off x="6027480" y="0"/>
            <a:ext cx="2324160" cy="6857640"/>
          </a:xfrm>
          <a:prstGeom prst="rect">
            <a:avLst/>
          </a:prstGeom>
          <a:ln w="12600">
            <a:noFill/>
          </a:ln>
        </p:spPr>
      </p:pic>
      <p:sp>
        <p:nvSpPr>
          <p:cNvPr id="122" name="CustomShape 1"/>
          <p:cNvSpPr>
            <a:spLocks noGrp="1"/>
          </p:cNvSpPr>
          <p:nvPr>
            <p:ph type="title" idx="4294967295"/>
          </p:nvPr>
        </p:nvSpPr>
        <p:spPr>
          <a:xfrm>
            <a:off x="792000" y="540000"/>
            <a:ext cx="6857640" cy="465804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Beth </a:t>
            </a:r>
            <a:r>
              <a:rPr kumimoji="0" lang="en-GB" sz="2400" b="1" i="0" u="none" strike="noStrike" kern="1200" cap="none" spc="-1" normalizeH="0" baseline="0" noProof="0" err="1">
                <a:ln>
                  <a:noFill/>
                </a:ln>
                <a:solidFill>
                  <a:srgbClr val="003973"/>
                </a:solidFill>
                <a:effectLst/>
                <a:uLnTx/>
                <a:uFillTx/>
                <a:latin typeface="Arial"/>
                <a:ea typeface="+mn-ea"/>
                <a:cs typeface="+mn-cs"/>
              </a:rPr>
              <a:t>allwch</a:t>
            </a:r>
            <a:r>
              <a:rPr kumimoji="0" lang="en-GB" sz="2400" b="1" i="0" u="none" strike="noStrike" kern="1200" cap="none" spc="-1" normalizeH="0" baseline="0" noProof="0">
                <a:ln>
                  <a:noFill/>
                </a:ln>
                <a:solidFill>
                  <a:srgbClr val="003973"/>
                </a:solidFill>
                <a:effectLst/>
                <a:uLnTx/>
                <a:uFillTx/>
                <a:latin typeface="Arial"/>
                <a:ea typeface="+mn-ea"/>
                <a:cs typeface="+mn-cs"/>
              </a:rPr>
              <a:t> chi ei </a:t>
            </a:r>
            <a:r>
              <a:rPr kumimoji="0" lang="en-GB" sz="2400" b="1" i="0" u="none" strike="noStrike" kern="1200" cap="none" spc="-1" normalizeH="0" baseline="0" noProof="0" err="1">
                <a:ln>
                  <a:noFill/>
                </a:ln>
                <a:solidFill>
                  <a:srgbClr val="003973"/>
                </a:solidFill>
                <a:effectLst/>
                <a:uLnTx/>
                <a:uFillTx/>
                <a:latin typeface="Arial"/>
                <a:ea typeface="+mn-ea"/>
                <a:cs typeface="+mn-cs"/>
              </a:rPr>
              <a:t>ddisgwyl</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gan</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eich</a:t>
            </a:r>
            <a:r>
              <a:rPr kumimoji="0" lang="en-GB" sz="2400" b="1" i="0" u="none" strike="noStrike" kern="1200" cap="none" spc="-1" normalizeH="0" baseline="0" noProof="0">
                <a:ln>
                  <a:noFill/>
                </a:ln>
                <a:solidFill>
                  <a:srgbClr val="003973"/>
                </a:solidFill>
                <a:effectLst/>
                <a:uLnTx/>
                <a:uFillTx/>
                <a:latin typeface="Arial"/>
                <a:ea typeface="+mn-ea"/>
                <a:cs typeface="+mn-cs"/>
              </a:rPr>
              <a:t> Coleg</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Tx/>
              <a:buSzTx/>
              <a:buFontTx/>
              <a:buNone/>
              <a:tabLst>
                <a:tab pos="0" algn="l"/>
              </a:tabLst>
              <a:defRPr/>
            </a:pPr>
            <a:r>
              <a:rPr kumimoji="0" lang="en-GB" sz="1800" b="1" i="0" u="none" strike="noStrike" kern="1200" cap="none" spc="-1" normalizeH="0" baseline="0" noProof="0" err="1">
                <a:ln>
                  <a:noFill/>
                </a:ln>
                <a:solidFill>
                  <a:srgbClr val="404040"/>
                </a:solidFill>
                <a:effectLst/>
                <a:uLnTx/>
                <a:uFillTx/>
                <a:latin typeface="Arial"/>
                <a:ea typeface="+mn-ea"/>
                <a:cs typeface="+mn-cs"/>
              </a:rPr>
              <a:t>Bydd</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eich</a:t>
            </a:r>
            <a:r>
              <a:rPr kumimoji="0" lang="en-GB" sz="1800" b="1" i="0" u="none" strike="noStrike" kern="1200" cap="none" spc="-1" normalizeH="0" baseline="0" noProof="0">
                <a:ln>
                  <a:noFill/>
                </a:ln>
                <a:solidFill>
                  <a:srgbClr val="404040"/>
                </a:solidFill>
                <a:effectLst/>
                <a:uLnTx/>
                <a:uFillTx/>
                <a:latin typeface="Arial"/>
                <a:ea typeface="+mn-ea"/>
                <a:cs typeface="+mn-cs"/>
              </a:rPr>
              <a:t> Coleg yn: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Darparu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cyfarwyddyd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goruchwyliaeth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briodol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sicrhau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iechyd a </a:t>
            </a:r>
            <a:r>
              <a:rPr kumimoji="0" lang="en-GB" sz="1800" b="0" i="0" u="none" strike="noStrike" kern="1200" cap="none" spc="-1" normalizeH="0" baseline="0" noProof="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a:ln>
                  <a:noFill/>
                </a:ln>
                <a:solidFill>
                  <a:srgbClr val="404040"/>
                </a:solidFill>
                <a:effectLst/>
                <a:uLnTx/>
                <a:uFillTx/>
                <a:latin typeface="Arial"/>
                <a:ea typeface="+mn-ea"/>
                <a:cs typeface="+mn-cs"/>
              </a:rPr>
              <a:t>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Asesu'r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allai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godi</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ystod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astudiaethau</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Rhoi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mesurau</a:t>
            </a:r>
            <a:r>
              <a:rPr kumimoji="0" lang="en-GB" sz="1800" b="0" i="0" u="none" strike="noStrike" kern="1200" cap="none" spc="-1" normalizeH="0" baseline="0" noProof="0">
                <a:ln>
                  <a:noFill/>
                </a:ln>
                <a:solidFill>
                  <a:srgbClr val="404040"/>
                </a:solidFill>
                <a:effectLst/>
                <a:uLnTx/>
                <a:uFillTx/>
                <a:latin typeface="Arial"/>
                <a:ea typeface="+mn-ea"/>
                <a:cs typeface="+mn-cs"/>
              </a:rPr>
              <a:t> iechyd a </a:t>
            </a:r>
            <a:r>
              <a:rPr kumimoji="0" lang="en-GB" sz="1800" b="0" i="0" u="none" strike="noStrike" kern="1200" cap="none" spc="-1" normalizeH="0" baseline="0" noProof="0" err="1">
                <a:ln>
                  <a:noFill/>
                </a:ln>
                <a:solidFill>
                  <a:srgbClr val="404040"/>
                </a:solidFill>
                <a:effectLst/>
                <a:uLnTx/>
                <a:uFillTx/>
                <a:latin typeface="Arial"/>
                <a:ea typeface="+mn-ea"/>
                <a:cs typeface="+mn-cs"/>
              </a:rPr>
              <a:t>diogelwch</a:t>
            </a:r>
            <a:r>
              <a:rPr kumimoji="0" lang="en-GB" sz="1800" b="0" i="0" u="none" strike="noStrike" kern="1200" cap="none" spc="-1" normalizeH="0" baseline="0" noProof="0">
                <a:ln>
                  <a:noFill/>
                </a:ln>
                <a:solidFill>
                  <a:srgbClr val="404040"/>
                </a:solidFill>
                <a:effectLst/>
                <a:uLnTx/>
                <a:uFillTx/>
                <a:latin typeface="Arial"/>
                <a:ea typeface="+mn-ea"/>
                <a:cs typeface="+mn-cs"/>
              </a:rPr>
              <a:t> addas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waith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ddiogelu</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erbyn</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risgiau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hynny</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Cofnodi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canfyddiadau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arwyddocaol</a:t>
            </a:r>
            <a:r>
              <a:rPr kumimoji="0" lang="en-GB" sz="1800" b="0" i="0" u="none" strike="noStrike" kern="1200" cap="none" spc="-1" normalizeH="0" baseline="0" noProof="0">
                <a:ln>
                  <a:noFill/>
                </a:ln>
                <a:solidFill>
                  <a:srgbClr val="404040"/>
                </a:solidFill>
                <a:effectLst/>
                <a:uLnTx/>
                <a:uFillTx/>
                <a:latin typeface="Arial"/>
                <a:ea typeface="+mn-ea"/>
                <a:cs typeface="+mn-cs"/>
              </a:rPr>
              <a:t> - '</a:t>
            </a:r>
            <a:r>
              <a:rPr kumimoji="0" lang="en-GB" sz="1800" b="0" i="0" u="none" strike="noStrike" kern="1200" cap="none" spc="-1" normalizeH="0" baseline="0" noProof="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a:t>
            </a:r>
            <a:r>
              <a:rPr kumimoji="0" lang="en-GB" sz="1800" b="0" i="0" u="none" strike="noStrike" kern="1200" cap="none" spc="-1" normalizeH="0" baseline="0" noProof="0">
                <a:ln>
                  <a:noFill/>
                </a:ln>
                <a:solidFill>
                  <a:srgbClr val="404040"/>
                </a:solidFill>
                <a:effectLst/>
                <a:uLnTx/>
                <a:uFillTx/>
                <a:latin typeface="Arial"/>
                <a:ea typeface="+mn-ea"/>
                <a:cs typeface="+mn-cs"/>
              </a:rPr>
              <a: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hysbysu</a:t>
            </a:r>
            <a:r>
              <a:rPr kumimoji="0" lang="en-GB" sz="1800" b="0" i="0" u="none" strike="noStrike" kern="1200" cap="none" spc="-1" normalizeH="0" baseline="0" noProof="0">
                <a:ln>
                  <a:noFill/>
                </a:ln>
                <a:solidFill>
                  <a:srgbClr val="404040"/>
                </a:solidFill>
                <a:effectLst/>
                <a:uLnTx/>
                <a:uFillTx/>
                <a:latin typeface="Arial"/>
                <a:ea typeface="+mn-ea"/>
                <a:cs typeface="+mn-cs"/>
              </a:rPr>
              <a:t> am </a:t>
            </a:r>
            <a:r>
              <a:rPr kumimoji="0" lang="en-GB" sz="1800" b="0" i="0" u="none" strike="noStrike" kern="1200" cap="none" spc="-1" normalizeH="0" baseline="0" noProof="0" err="1">
                <a:ln>
                  <a:noFill/>
                </a:ln>
                <a:solidFill>
                  <a:srgbClr val="404040"/>
                </a:solidFill>
                <a:effectLst/>
                <a:uLnTx/>
                <a:uFillTx/>
                <a:latin typeface="Arial"/>
                <a:ea typeface="+mn-ea"/>
                <a:cs typeface="+mn-cs"/>
              </a:rPr>
              <a:t>Asesiadau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Risg</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wybodaeth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gysylltiedig</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berthnasol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799"/>
              </a:spcAft>
              <a:buClr>
                <a:srgbClr val="404040"/>
              </a:buClr>
              <a:buSzTx/>
              <a:buFont typeface="Arial"/>
              <a:buChar char="•"/>
              <a:tabLst>
                <a:tab pos="0" algn="l"/>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Rhoi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 am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newidiadau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diweddariadau</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ati</a:t>
            </a:r>
            <a:endParaRPr kumimoji="0" lang="en-US" sz="1800" b="0" i="0" u="none" strike="noStrike" kern="1200" cap="none" spc="-1" normalizeH="0" baseline="0" noProof="0" err="1">
              <a:ln>
                <a:noFill/>
              </a:ln>
              <a:solidFill>
                <a:schemeClr val="tx1"/>
              </a:solidFill>
              <a:effectLst/>
              <a:uLnTx/>
              <a:uFillTx/>
              <a:latin typeface="Arial"/>
              <a:ea typeface="+mn-ea"/>
              <a:cs typeface="+mn-cs"/>
            </a:endParaRPr>
          </a:p>
        </p:txBody>
      </p:sp>
      <p:pic>
        <p:nvPicPr>
          <p:cNvPr id="123"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p:nvPr/>
        </p:nvPicPr>
        <p:blipFill>
          <a:blip r:embed="rId3"/>
          <a:stretch/>
        </p:blipFill>
        <p:spPr>
          <a:xfrm>
            <a:off x="6027480" y="0"/>
            <a:ext cx="2324160" cy="6857640"/>
          </a:xfrm>
          <a:prstGeom prst="rect">
            <a:avLst/>
          </a:prstGeom>
          <a:ln w="12600">
            <a:noFill/>
          </a:ln>
        </p:spPr>
      </p:pic>
      <p:sp>
        <p:nvSpPr>
          <p:cNvPr id="125" name="CustomShape 1"/>
          <p:cNvSpPr>
            <a:spLocks noGrp="1"/>
          </p:cNvSpPr>
          <p:nvPr>
            <p:ph type="title" idx="4294967295"/>
          </p:nvPr>
        </p:nvSpPr>
        <p:spPr>
          <a:xfrm>
            <a:off x="792000" y="540000"/>
            <a:ext cx="6993720" cy="541188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Ond</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dylai</a:t>
            </a:r>
            <a:r>
              <a:rPr kumimoji="0" lang="en-GB" sz="2400" b="1" i="0" u="none" strike="noStrike" kern="1200" cap="none" spc="-1" normalizeH="0" baseline="0" noProof="0">
                <a:ln>
                  <a:noFill/>
                </a:ln>
                <a:solidFill>
                  <a:srgbClr val="003973"/>
                </a:solidFill>
                <a:effectLst/>
                <a:uLnTx/>
                <a:uFillTx/>
                <a:latin typeface="Arial"/>
                <a:ea typeface="+mn-ea"/>
                <a:cs typeface="+mn-cs"/>
              </a:rPr>
              <a:t> iechyd a </a:t>
            </a:r>
            <a:r>
              <a:rPr kumimoji="0" lang="en-GB" sz="2400" b="1" i="0" u="none" strike="noStrike" kern="1200" cap="none" spc="-1" normalizeH="0" baseline="0" noProof="0" err="1">
                <a:ln>
                  <a:noFill/>
                </a:ln>
                <a:solidFill>
                  <a:srgbClr val="003973"/>
                </a:solidFill>
                <a:effectLst/>
                <a:uLnTx/>
                <a:uFillTx/>
                <a:latin typeface="Arial"/>
                <a:ea typeface="+mn-ea"/>
                <a:cs typeface="+mn-cs"/>
              </a:rPr>
              <a:t>diogelwch</a:t>
            </a:r>
            <a:r>
              <a:rPr kumimoji="0" lang="en-GB" sz="2400" b="1" i="0" u="none" strike="noStrike" kern="1200" cap="none" spc="-1" normalizeH="0" baseline="0" noProof="0">
                <a:ln>
                  <a:noFill/>
                </a:ln>
                <a:solidFill>
                  <a:srgbClr val="003973"/>
                </a:solidFill>
                <a:effectLst/>
                <a:uLnTx/>
                <a:uFillTx/>
                <a:latin typeface="Arial"/>
                <a:ea typeface="+mn-ea"/>
                <a:cs typeface="+mn-cs"/>
              </a:rPr>
              <a:t> fod yn </a:t>
            </a:r>
            <a:r>
              <a:rPr kumimoji="0" lang="en-GB" sz="2400" b="1" i="0" u="none" strike="noStrike" kern="1200" cap="none" spc="-1" normalizeH="0" baseline="0" noProof="0" err="1">
                <a:ln>
                  <a:noFill/>
                </a:ln>
                <a:solidFill>
                  <a:srgbClr val="003973"/>
                </a:solidFill>
                <a:effectLst/>
                <a:uLnTx/>
                <a:uFillTx/>
                <a:latin typeface="Arial"/>
                <a:ea typeface="+mn-ea"/>
                <a:cs typeface="+mn-cs"/>
              </a:rPr>
              <a:t>ymarferol</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Meddyliwch</a:t>
            </a:r>
            <a:r>
              <a:rPr kumimoji="0" lang="en-GB" sz="1800" b="0" i="0" u="none" strike="noStrike" kern="1200" cap="none" spc="-1" normalizeH="0" baseline="0" noProof="0">
                <a:ln>
                  <a:noFill/>
                </a:ln>
                <a:solidFill>
                  <a:srgbClr val="404040"/>
                </a:solidFill>
                <a:effectLst/>
                <a:uLnTx/>
                <a:uFillTx/>
                <a:latin typeface="Arial"/>
                <a:ea typeface="+mn-ea"/>
                <a:cs typeface="+mn-cs"/>
              </a:rPr>
              <a:t> am </a:t>
            </a: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rydych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eisiau</a:t>
            </a:r>
            <a:r>
              <a:rPr kumimoji="0" lang="en-GB" sz="1800" b="0" i="0" u="none" strike="noStrike" kern="1200" cap="none" spc="-1" normalizeH="0" baseline="0" noProof="0">
                <a:ln>
                  <a:noFill/>
                </a:ln>
                <a:solidFill>
                  <a:srgbClr val="404040"/>
                </a:solidFill>
                <a:effectLst/>
                <a:uLnTx/>
                <a:uFillTx/>
                <a:latin typeface="Arial"/>
                <a:ea typeface="+mn-ea"/>
                <a:cs typeface="+mn-cs"/>
              </a:rPr>
              <a:t> ei </a:t>
            </a:r>
            <a:r>
              <a:rPr kumimoji="0" lang="en-GB" sz="1800" b="0" i="0" u="none" strike="noStrike" kern="1200" cap="none" spc="-1" normalizeH="0" baseline="0" noProof="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Ble’r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ydych</a:t>
            </a:r>
            <a:r>
              <a:rPr kumimoji="0" lang="en-GB" sz="1800" b="0" i="0" u="none" strike="noStrike" kern="1200" cap="none" spc="-1" normalizeH="0" baseline="0" noProof="0">
                <a:ln>
                  <a:noFill/>
                </a:ln>
                <a:solidFill>
                  <a:srgbClr val="404040"/>
                </a:solidFill>
                <a:effectLst/>
                <a:uLnTx/>
                <a:uFillTx/>
                <a:latin typeface="Arial"/>
                <a:ea typeface="+mn-ea"/>
                <a:cs typeface="+mn-cs"/>
              </a:rPr>
              <a:t> chi </a:t>
            </a:r>
            <a:r>
              <a:rPr kumimoji="0" lang="en-GB" sz="1800" b="0" i="0" u="none" strike="noStrike" kern="1200" cap="none" spc="-1" normalizeH="0" baseline="0" noProof="0" err="1">
                <a:ln>
                  <a:noFill/>
                </a:ln>
                <a:solidFill>
                  <a:srgbClr val="404040"/>
                </a:solidFill>
                <a:effectLst/>
                <a:uLnTx/>
                <a:uFillTx/>
                <a:latin typeface="Arial"/>
                <a:ea typeface="+mn-ea"/>
                <a:cs typeface="+mn-cs"/>
              </a:rPr>
              <a:t>e.e.</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tu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mewn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tu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allan</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agos</a:t>
            </a:r>
            <a:r>
              <a:rPr kumimoji="0" lang="en-GB" sz="1800" b="0" i="0" u="none" strike="noStrike" kern="1200" cap="none" spc="-1" normalizeH="0" baseline="0" noProof="0">
                <a:ln>
                  <a:noFill/>
                </a:ln>
                <a:solidFill>
                  <a:srgbClr val="404040"/>
                </a:solidFill>
                <a:effectLst/>
                <a:uLnTx/>
                <a:uFillTx/>
                <a:latin typeface="Arial"/>
                <a:ea typeface="+mn-ea"/>
                <a:cs typeface="+mn-cs"/>
              </a:rPr>
              <a:t> at </a:t>
            </a:r>
            <a:r>
              <a:rPr kumimoji="0" lang="en-GB" sz="1800" b="0" i="0" u="none" strike="noStrike" kern="1200" cap="none" spc="-1" normalizeH="0" baseline="0" noProof="0" err="1">
                <a:ln>
                  <a:noFill/>
                </a:ln>
                <a:solidFill>
                  <a:srgbClr val="404040"/>
                </a:solidFill>
                <a:effectLst/>
                <a:uLnTx/>
                <a:uFillTx/>
                <a:latin typeface="Arial"/>
                <a:ea typeface="+mn-ea"/>
                <a:cs typeface="+mn-cs"/>
              </a:rPr>
              <a:t>eraill</a:t>
            </a:r>
            <a:r>
              <a:rPr kumimoji="0" lang="en-GB" sz="1800" b="0" i="0" u="none" strike="noStrike" kern="1200" cap="none" spc="-1" normalizeH="0" baseline="0" noProof="0">
                <a:ln>
                  <a:noFill/>
                </a:ln>
                <a:solidFill>
                  <a:srgbClr val="404040"/>
                </a:solidFill>
                <a:effectLst/>
                <a:uLnTx/>
                <a:uFillTx/>
                <a:latin typeface="Arial"/>
                <a:ea typeface="+mn-ea"/>
                <a:cs typeface="+mn-cs"/>
              </a:rPr>
              <a:t> neu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pen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hun</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Ystyriwch</a:t>
            </a:r>
            <a:r>
              <a:rPr kumimoji="0" lang="en-GB" sz="1800" b="0" i="0" u="none" strike="noStrike" kern="1200" cap="none" spc="-1" normalizeH="0" baseline="0" noProof="0">
                <a:ln>
                  <a:noFill/>
                </a:ln>
                <a:solidFill>
                  <a:srgbClr val="404040"/>
                </a:solidFill>
                <a:effectLst/>
                <a:uLnTx/>
                <a:uFillTx/>
                <a:latin typeface="Arial"/>
                <a:ea typeface="+mn-ea"/>
                <a:cs typeface="+mn-cs"/>
              </a:rPr>
              <a:t> gyda </a:t>
            </a:r>
            <a:r>
              <a:rPr kumimoji="0" lang="en-GB" sz="1800" b="0" i="0" u="none" strike="noStrike" kern="1200" cap="none" spc="-1" normalizeH="0" baseline="0" noProof="0" err="1">
                <a:ln>
                  <a:noFill/>
                </a:ln>
                <a:solidFill>
                  <a:srgbClr val="404040"/>
                </a:solidFill>
                <a:effectLst/>
                <a:uLnTx/>
                <a:uFillTx/>
                <a:latin typeface="Arial"/>
                <a:ea typeface="+mn-ea"/>
                <a:cs typeface="+mn-cs"/>
              </a:rPr>
              <a:t>phwy</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ydych</a:t>
            </a:r>
            <a:r>
              <a:rPr kumimoji="0" lang="en-GB" sz="1800" b="0" i="0" u="none" strike="noStrike" kern="1200" cap="none" spc="-1" normalizeH="0" baseline="0" noProof="0">
                <a:ln>
                  <a:noFill/>
                </a:ln>
                <a:solidFill>
                  <a:srgbClr val="404040"/>
                </a:solidFill>
                <a:effectLst/>
                <a:uLnTx/>
                <a:uFillTx/>
                <a:latin typeface="Arial"/>
                <a:ea typeface="+mn-ea"/>
                <a:cs typeface="+mn-cs"/>
              </a:rPr>
              <a:t> chi, neu </a:t>
            </a:r>
            <a:r>
              <a:rPr kumimoji="0" lang="en-GB" sz="1800" b="0" i="0" u="none" strike="noStrike" kern="1200" cap="none" spc="-1" normalizeH="0" baseline="0" noProof="0" err="1">
                <a:ln>
                  <a:noFill/>
                </a:ln>
                <a:solidFill>
                  <a:srgbClr val="404040"/>
                </a:solidFill>
                <a:effectLst/>
                <a:uLnTx/>
                <a:uFillTx/>
                <a:latin typeface="Arial"/>
                <a:ea typeface="+mn-ea"/>
                <a:cs typeface="+mn-cs"/>
              </a:rPr>
              <a:t>bwy</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arall</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gallai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gael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heffeithio</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arnynt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Paratowch</a:t>
            </a:r>
            <a:r>
              <a:rPr kumimoji="0" lang="en-GB" sz="1800" b="0" i="0" u="none" strike="noStrike" kern="1200" cap="none" spc="-1" normalizeH="0" baseline="0" noProof="0">
                <a:ln>
                  <a:noFill/>
                </a:ln>
                <a:solidFill>
                  <a:srgbClr val="404040"/>
                </a:solidFill>
                <a:effectLst/>
                <a:uLnTx/>
                <a:uFillTx/>
                <a:latin typeface="Arial"/>
                <a:ea typeface="+mn-ea"/>
                <a:cs typeface="+mn-cs"/>
              </a:rPr>
              <a:t> - </a:t>
            </a:r>
            <a:r>
              <a:rPr kumimoji="0" lang="en-GB" sz="1800" b="0" i="0" u="none" strike="noStrike" kern="1200" cap="none" spc="-1" normalizeH="0" baseline="0" noProof="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siŵr</a:t>
            </a:r>
            <a:r>
              <a:rPr kumimoji="0" lang="en-GB" sz="1800" b="0" i="0" u="none" strike="noStrike" kern="1200" cap="none" spc="-1" normalizeH="0" baseline="0" noProof="0">
                <a:ln>
                  <a:noFill/>
                </a:ln>
                <a:solidFill>
                  <a:srgbClr val="404040"/>
                </a:solidFill>
                <a:effectLst/>
                <a:uLnTx/>
                <a:uFillTx/>
                <a:latin typeface="Arial"/>
                <a:ea typeface="+mn-ea"/>
                <a:cs typeface="+mn-cs"/>
              </a:rPr>
              <a:t> fod </a:t>
            </a:r>
            <a:r>
              <a:rPr kumimoji="0" lang="en-GB" sz="1800" b="0" i="0" u="none" strike="noStrike" kern="1200" cap="none" spc="-1" normalizeH="0" baseline="0" noProof="0" err="1">
                <a:ln>
                  <a:noFill/>
                </a:ln>
                <a:solidFill>
                  <a:srgbClr val="404040"/>
                </a:solidFill>
                <a:effectLst/>
                <a:uLnTx/>
                <a:uFillTx/>
                <a:latin typeface="Arial"/>
                <a:ea typeface="+mn-ea"/>
                <a:cs typeface="+mn-cs"/>
              </a:rPr>
              <a:t>gennych</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pethau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cywir</a:t>
            </a:r>
            <a:r>
              <a:rPr kumimoji="0" lang="en-GB" sz="1800" b="0" i="0" u="none" strike="noStrike" kern="1200" cap="none" spc="-1" normalizeH="0" baseline="0" noProof="0">
                <a:ln>
                  <a:noFill/>
                </a:ln>
                <a:solidFill>
                  <a:srgbClr val="404040"/>
                </a:solidFill>
                <a:effectLst/>
                <a:uLnTx/>
                <a:uFillTx/>
                <a:latin typeface="Arial"/>
                <a:ea typeface="+mn-ea"/>
                <a:cs typeface="+mn-cs"/>
              </a:rPr>
              <a:t>: offer, </a:t>
            </a:r>
            <a:r>
              <a:rPr kumimoji="0" lang="en-GB" sz="1800" b="0" i="0" u="none" strike="noStrike" kern="1200" cap="none" spc="-1" normalizeH="0" baseline="0" noProof="0" err="1">
                <a:ln>
                  <a:noFill/>
                </a:ln>
                <a:solidFill>
                  <a:srgbClr val="404040"/>
                </a:solidFill>
                <a:effectLst/>
                <a:uLnTx/>
                <a:uFillTx/>
                <a:latin typeface="Arial"/>
                <a:ea typeface="+mn-ea"/>
                <a:cs typeface="+mn-cs"/>
              </a:rPr>
              <a:t>dillad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bwyd</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diod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arian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ffôn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symudol</a:t>
            </a:r>
            <a:r>
              <a:rPr kumimoji="0" lang="en-GB" sz="1800" b="0" i="0" u="none" strike="noStrike" kern="1200" cap="none" spc="-1" normalizeH="0" baseline="0" noProof="0">
                <a:ln>
                  <a:noFill/>
                </a:ln>
                <a:solidFill>
                  <a:srgbClr val="404040"/>
                </a:solidFill>
                <a:effectLst/>
                <a:uLnTx/>
                <a:uFillTx/>
                <a:latin typeface="Arial"/>
                <a:ea typeface="+mn-ea"/>
                <a:cs typeface="+mn-cs"/>
              </a:rPr>
              <a:t>…</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Gwnewch</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siŵr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eich</a:t>
            </a:r>
            <a:r>
              <a:rPr kumimoji="0" lang="en-GB" sz="1800" b="0" i="0" u="none" strike="noStrike" kern="1200" cap="none" spc="-1" normalizeH="0" baseline="0" noProof="0">
                <a:ln>
                  <a:noFill/>
                </a:ln>
                <a:solidFill>
                  <a:srgbClr val="404040"/>
                </a:solidFill>
                <a:effectLst/>
                <a:uLnTx/>
                <a:uFillTx/>
                <a:latin typeface="Arial"/>
                <a:ea typeface="+mn-ea"/>
                <a:cs typeface="+mn-cs"/>
              </a:rPr>
              <a:t> bod yn </a:t>
            </a:r>
            <a:r>
              <a:rPr kumimoji="0" lang="en-GB" sz="1800" b="0" i="0" u="none" strike="noStrike" kern="1200" cap="none" spc="-1" normalizeH="0" baseline="0" noProof="0" err="1">
                <a:ln>
                  <a:noFill/>
                </a:ln>
                <a:solidFill>
                  <a:srgbClr val="404040"/>
                </a:solidFill>
                <a:effectLst/>
                <a:uLnTx/>
                <a:uFillTx/>
                <a:latin typeface="Arial"/>
                <a:ea typeface="+mn-ea"/>
                <a:cs typeface="+mn-cs"/>
              </a:rPr>
              <a:t>ymddwyn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mewn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ffordd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ddiogel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fel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nad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oes</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un yn cael </a:t>
            </a:r>
            <a:r>
              <a:rPr kumimoji="0" lang="en-GB" sz="1800" b="0" i="0" u="none" strike="noStrike" kern="1200" cap="none" spc="-1" normalizeH="0" baseline="0" noProof="0" err="1">
                <a:ln>
                  <a:noFill/>
                </a:ln>
                <a:solidFill>
                  <a:srgbClr val="404040"/>
                </a:solidFill>
                <a:effectLst/>
                <a:uLnTx/>
                <a:uFillTx/>
                <a:latin typeface="Arial"/>
                <a:ea typeface="+mn-ea"/>
                <a:cs typeface="+mn-cs"/>
              </a:rPr>
              <a:t>eu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niweidio</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gan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rydych</a:t>
            </a:r>
            <a:r>
              <a:rPr kumimoji="0" lang="en-GB" sz="1800" b="0" i="0" u="none" strike="noStrike" kern="1200" cap="none" spc="-1" normalizeH="0" baseline="0" noProof="0">
                <a:ln>
                  <a:noFill/>
                </a:ln>
                <a:solidFill>
                  <a:srgbClr val="404040"/>
                </a:solidFill>
                <a:effectLst/>
                <a:uLnTx/>
                <a:uFillTx/>
                <a:latin typeface="Arial"/>
                <a:ea typeface="+mn-ea"/>
                <a:cs typeface="+mn-cs"/>
              </a:rPr>
              <a:t> yn ei </a:t>
            </a:r>
            <a:r>
              <a:rPr kumimoji="0" lang="en-GB" sz="1800" b="0" i="0" u="none" strike="noStrike" kern="1200" cap="none" spc="-1" normalizeH="0" baseline="0" noProof="0" err="1">
                <a:ln>
                  <a:noFill/>
                </a:ln>
                <a:solidFill>
                  <a:srgbClr val="404040"/>
                </a:solidFill>
                <a:effectLst/>
                <a:uLnTx/>
                <a:uFillTx/>
                <a:latin typeface="Arial"/>
                <a:ea typeface="+mn-ea"/>
                <a:cs typeface="+mn-cs"/>
              </a:rPr>
              <a:t>wneud</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Dilynwch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unrhyw</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gyfarwyddyd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gwybodaeth</a:t>
            </a:r>
            <a:r>
              <a:rPr kumimoji="0" lang="en-GB" sz="1800" b="0" i="0" u="none" strike="noStrike" kern="1200" cap="none" spc="-1" normalizeH="0" baseline="0" noProof="0">
                <a:ln>
                  <a:noFill/>
                </a:ln>
                <a:solidFill>
                  <a:srgbClr val="404040"/>
                </a:solidFill>
                <a:effectLst/>
                <a:uLnTx/>
                <a:uFillTx/>
                <a:latin typeface="Arial"/>
                <a:ea typeface="+mn-ea"/>
                <a:cs typeface="+mn-cs"/>
              </a:rPr>
              <a:t> neu </a:t>
            </a:r>
            <a:r>
              <a:rPr kumimoji="0" lang="en-GB" sz="1800" b="0" i="0" u="none" strike="noStrike" kern="1200" cap="none" spc="-1" normalizeH="0" baseline="0" noProof="0" err="1">
                <a:ln>
                  <a:noFill/>
                </a:ln>
                <a:solidFill>
                  <a:srgbClr val="404040"/>
                </a:solidFill>
                <a:effectLst/>
                <a:uLnTx/>
                <a:uFillTx/>
                <a:latin typeface="Arial"/>
                <a:ea typeface="+mn-ea"/>
                <a:cs typeface="+mn-cs"/>
              </a:rPr>
              <a:t>hyfforddiant</a:t>
            </a:r>
            <a:r>
              <a:rPr kumimoji="0" lang="en-GB" sz="1800" b="0" i="0" u="none" strike="noStrike" kern="1200" cap="none" spc="-1" normalizeH="0" baseline="0" noProof="0">
                <a:ln>
                  <a:noFill/>
                </a:ln>
                <a:solidFill>
                  <a:srgbClr val="404040"/>
                </a:solidFill>
                <a:effectLst/>
                <a:uLnTx/>
                <a:uFillTx/>
                <a:latin typeface="Arial"/>
                <a:ea typeface="+mn-ea"/>
                <a:cs typeface="+mn-cs"/>
              </a:rPr>
              <a:t> a </a:t>
            </a:r>
            <a:r>
              <a:rPr kumimoji="0" lang="en-GB" sz="1800" b="0" i="0" u="none" strike="noStrike" kern="1200" cap="none" spc="-1" normalizeH="0" baseline="0" noProof="0" err="1">
                <a:ln>
                  <a:noFill/>
                </a:ln>
                <a:solidFill>
                  <a:srgbClr val="404040"/>
                </a:solidFill>
                <a:effectLst/>
                <a:uLnTx/>
                <a:uFillTx/>
                <a:latin typeface="Arial"/>
                <a:ea typeface="+mn-ea"/>
                <a:cs typeface="+mn-cs"/>
              </a:rPr>
              <a:t>roddwyd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chi</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601"/>
              </a:spcAft>
              <a:buClr>
                <a:srgbClr val="404040"/>
              </a:buClr>
              <a:buSzTx/>
              <a:buFont typeface="Arial"/>
              <a:buChar char="•"/>
              <a:tabLst/>
              <a:defRPr/>
            </a:pPr>
            <a:r>
              <a:rPr kumimoji="0" lang="en-GB" sz="1800" b="0" i="0" u="sng" strike="noStrike" kern="1200" cap="none" spc="-1" normalizeH="0" baseline="0" noProof="0">
                <a:ln>
                  <a:noFill/>
                </a:ln>
                <a:solidFill>
                  <a:srgbClr val="404040"/>
                </a:solidFill>
                <a:effectLst/>
                <a:uLnTx/>
                <a:uFillTx/>
                <a:latin typeface="Arial"/>
                <a:ea typeface="+mn-ea"/>
                <a:cs typeface="+mn-cs"/>
              </a:rPr>
              <a:t>AC OS OES GENNYCH UNRHYW AMHEUAETH GOFYNNWCH</a:t>
            </a: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26" name="bangor_logo_c1_flush.pdf" descr="bangor_logo_c1_flush.pdf"/>
          <p:cNvPicPr/>
          <p:nvPr/>
        </p:nvPicPr>
        <p:blipFill>
          <a:blip r:embed="rId4"/>
          <a:stretch/>
        </p:blipFill>
        <p:spPr>
          <a:xfrm>
            <a:off x="466200" y="6164280"/>
            <a:ext cx="1318320" cy="372240"/>
          </a:xfrm>
          <a:prstGeom prst="rect">
            <a:avLst/>
          </a:prstGeom>
          <a:ln w="1260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1" descr="Delwedd o Arwydd Dim Smygu'r Brifysgol a logo Dim Smygu Cymru"/>
          <p:cNvGrpSpPr/>
          <p:nvPr/>
        </p:nvGrpSpPr>
        <p:grpSpPr>
          <a:xfrm>
            <a:off x="2189880" y="4782240"/>
            <a:ext cx="4763880" cy="1656360"/>
            <a:chOff x="2189880" y="4782240"/>
            <a:chExt cx="4763880" cy="1656360"/>
          </a:xfrm>
        </p:grpSpPr>
        <p:pic>
          <p:nvPicPr>
            <p:cNvPr id="128" name="Picture 2" descr="https://www.bangor.ac.uk/hss/wellness/images/stop%20smoking%20wales.gif"/>
            <p:cNvPicPr/>
            <p:nvPr/>
          </p:nvPicPr>
          <p:blipFill>
            <a:blip r:embed="rId3"/>
            <a:stretch/>
          </p:blipFill>
          <p:spPr>
            <a:xfrm>
              <a:off x="4994280" y="4782240"/>
              <a:ext cx="1959480" cy="1616400"/>
            </a:xfrm>
            <a:prstGeom prst="rect">
              <a:avLst/>
            </a:prstGeom>
            <a:ln>
              <a:noFill/>
            </a:ln>
          </p:spPr>
        </p:pic>
        <p:pic>
          <p:nvPicPr>
            <p:cNvPr id="129" name="Picture 6"/>
            <p:cNvPicPr/>
            <p:nvPr/>
          </p:nvPicPr>
          <p:blipFill>
            <a:blip r:embed="rId4"/>
            <a:stretch/>
          </p:blipFill>
          <p:spPr>
            <a:xfrm>
              <a:off x="2189880" y="4822200"/>
              <a:ext cx="2354040" cy="1616400"/>
            </a:xfrm>
            <a:prstGeom prst="rect">
              <a:avLst/>
            </a:prstGeom>
            <a:ln>
              <a:solidFill>
                <a:srgbClr val="D9D9D9"/>
              </a:solidFill>
            </a:ln>
          </p:spPr>
        </p:pic>
      </p:grpSp>
      <p:pic>
        <p:nvPicPr>
          <p:cNvPr id="130" name="Image" descr="Image"/>
          <p:cNvPicPr/>
          <p:nvPr/>
        </p:nvPicPr>
        <p:blipFill>
          <a:blip r:embed="rId5"/>
          <a:stretch/>
        </p:blipFill>
        <p:spPr>
          <a:xfrm>
            <a:off x="6027480" y="0"/>
            <a:ext cx="2324160" cy="6857640"/>
          </a:xfrm>
          <a:prstGeom prst="rect">
            <a:avLst/>
          </a:prstGeom>
          <a:ln w="12600">
            <a:noFill/>
          </a:ln>
        </p:spPr>
      </p:pic>
      <p:sp>
        <p:nvSpPr>
          <p:cNvPr id="131" name="CustomShape 2"/>
          <p:cNvSpPr>
            <a:spLocks noGrp="1"/>
          </p:cNvSpPr>
          <p:nvPr>
            <p:ph type="title" idx="4294967295"/>
          </p:nvPr>
        </p:nvSpPr>
        <p:spPr>
          <a:xfrm>
            <a:off x="792000" y="540000"/>
            <a:ext cx="6631560" cy="43837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err="1">
                <a:ln>
                  <a:noFill/>
                </a:ln>
                <a:solidFill>
                  <a:srgbClr val="003973"/>
                </a:solidFill>
                <a:effectLst/>
                <a:uLnTx/>
                <a:uFillTx/>
                <a:latin typeface="Arial"/>
                <a:ea typeface="+mn-ea"/>
                <a:cs typeface="+mn-cs"/>
              </a:rPr>
              <a:t>Polisi’r</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Brifysgol</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ar</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Ddim</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Ysmygu</a:t>
            </a: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a:ln>
                  <a:noFill/>
                </a:ln>
                <a:solidFill>
                  <a:srgbClr val="404040"/>
                </a:solidFill>
                <a:effectLst/>
                <a:uLnTx/>
                <a:uFillTx/>
                <a:latin typeface="Arial"/>
                <a:ea typeface="+mn-ea"/>
                <a:cs typeface="+mn-cs"/>
              </a:rPr>
              <a:t>Mae </a:t>
            </a:r>
            <a:r>
              <a:rPr kumimoji="0" lang="en-GB" sz="1800" b="0" i="0" u="none" strike="noStrike" kern="1200" cap="none" spc="-1" normalizeH="0" baseline="0" noProof="0" err="1">
                <a:ln>
                  <a:noFill/>
                </a:ln>
                <a:solidFill>
                  <a:srgbClr val="404040"/>
                </a:solidFill>
                <a:effectLst/>
                <a:uLnTx/>
                <a:uFillTx/>
                <a:latin typeface="Arial"/>
                <a:ea typeface="+mn-ea"/>
                <a:cs typeface="+mn-cs"/>
              </a:rPr>
              <a:t>polisi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llym</a:t>
            </a:r>
            <a:r>
              <a:rPr kumimoji="0" lang="en-GB" sz="1800" b="0" i="0" u="none" strike="noStrike" kern="1200" cap="none" spc="-1" normalizeH="0" baseline="0" noProof="0">
                <a:ln>
                  <a:noFill/>
                </a:ln>
                <a:solidFill>
                  <a:srgbClr val="404040"/>
                </a:solidFill>
                <a:effectLst/>
                <a:uLnTx/>
                <a:uFillTx/>
                <a:latin typeface="Arial"/>
                <a:ea typeface="+mn-ea"/>
                <a:cs typeface="+mn-cs"/>
              </a:rPr>
              <a:t> Dim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yn </a:t>
            </a:r>
            <a:r>
              <a:rPr kumimoji="0" lang="en-GB" sz="1800" b="0" i="0" u="none" strike="noStrike" kern="1200" cap="none" spc="-1" normalizeH="0" baseline="0" noProof="0" err="1">
                <a:ln>
                  <a:noFill/>
                </a:ln>
                <a:solidFill>
                  <a:srgbClr val="404040"/>
                </a:solidFill>
                <a:effectLst/>
                <a:uLnTx/>
                <a:uFillTx/>
                <a:latin typeface="Arial"/>
                <a:ea typeface="+mn-ea"/>
                <a:cs typeface="+mn-cs"/>
              </a:rPr>
              <a:t>holl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adeiladau'r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Gwaherddir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hefyd</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safleoedd</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ble</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ceir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mannau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dynodedig</a:t>
            </a:r>
            <a:r>
              <a:rPr kumimoji="0" lang="en-GB" sz="1800" b="0" i="0" u="none" strike="noStrike" kern="1200" cap="none" spc="-1" normalizeH="0" baseline="0" noProof="0">
                <a:ln>
                  <a:noFill/>
                </a:ln>
                <a:solidFill>
                  <a:srgbClr val="404040"/>
                </a:solidFill>
                <a:effectLst/>
                <a:uLnTx/>
                <a:uFillTx/>
                <a:latin typeface="Arial"/>
                <a:ea typeface="+mn-ea"/>
                <a:cs typeface="+mn-cs"/>
              </a:rPr>
              <a:t> ac o </a:t>
            </a:r>
            <a:r>
              <a:rPr kumimoji="0" lang="en-GB" sz="1800" b="0" i="0" u="none" strike="noStrike" kern="1200" cap="none" spc="-1" normalizeH="0" baseline="0" noProof="0" err="1">
                <a:ln>
                  <a:noFill/>
                </a:ln>
                <a:solidFill>
                  <a:srgbClr val="404040"/>
                </a:solidFill>
                <a:effectLst/>
                <a:uLnTx/>
                <a:uFillTx/>
                <a:latin typeface="Arial"/>
                <a:ea typeface="+mn-ea"/>
                <a:cs typeface="+mn-cs"/>
              </a:rPr>
              <a:t>fewn</a:t>
            </a:r>
            <a:r>
              <a:rPr kumimoji="0" lang="en-GB" sz="1800" b="0" i="0" u="none" strike="noStrike" kern="1200" cap="none" spc="-1" normalizeH="0" baseline="0" noProof="0">
                <a:ln>
                  <a:noFill/>
                </a:ln>
                <a:solidFill>
                  <a:srgbClr val="404040"/>
                </a:solidFill>
                <a:effectLst/>
                <a:uLnTx/>
                <a:uFillTx/>
                <a:latin typeface="Arial"/>
                <a:ea typeface="+mn-ea"/>
                <a:cs typeface="+mn-cs"/>
              </a:rPr>
              <a:t> 5m </a:t>
            </a:r>
            <a:r>
              <a:rPr kumimoji="0" lang="en-GB" sz="1800" b="0" i="0" u="none" strike="noStrike" kern="1200" cap="none" spc="-1" normalizeH="0" baseline="0" noProof="0" err="1">
                <a:ln>
                  <a:noFill/>
                </a:ln>
                <a:solidFill>
                  <a:srgbClr val="404040"/>
                </a:solidFill>
                <a:effectLst/>
                <a:uLnTx/>
                <a:uFillTx/>
                <a:latin typeface="Arial"/>
                <a:ea typeface="+mn-ea"/>
                <a:cs typeface="+mn-cs"/>
              </a:rPr>
              <a:t>i</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holl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eraill</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0" i="0" u="none" strike="noStrike" kern="1200" cap="none" spc="-1" normalizeH="0" baseline="0" noProof="0" err="1">
                <a:ln>
                  <a:noFill/>
                </a:ln>
                <a:solidFill>
                  <a:srgbClr val="404040"/>
                </a:solidFill>
                <a:effectLst/>
                <a:uLnTx/>
                <a:uFillTx/>
                <a:latin typeface="Arial"/>
                <a:ea typeface="+mn-ea"/>
                <a:cs typeface="+mn-cs"/>
              </a:rPr>
              <a:t>Yr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ardal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ysmygu</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ddynodedig</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gyfer</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Prif</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a:ln>
                  <a:noFill/>
                </a:ln>
                <a:solidFill>
                  <a:srgbClr val="404040"/>
                </a:solidFill>
                <a:effectLst/>
                <a:uLnTx/>
                <a:uFillTx/>
                <a:latin typeface="Arial"/>
                <a:ea typeface="+mn-ea"/>
                <a:cs typeface="+mn-cs"/>
              </a:rPr>
              <a:t> y </a:t>
            </a:r>
            <a:r>
              <a:rPr kumimoji="0" lang="en-GB" sz="1800" b="0" i="0" u="none" strike="noStrike" kern="1200" cap="none" spc="-1" normalizeH="0" baseline="0" noProof="0" err="1">
                <a:ln>
                  <a:noFill/>
                </a:ln>
                <a:solidFill>
                  <a:srgbClr val="404040"/>
                </a:solidFill>
                <a:effectLst/>
                <a:uLnTx/>
                <a:uFillTx/>
                <a:latin typeface="Arial"/>
                <a:ea typeface="+mn-ea"/>
                <a:cs typeface="+mn-cs"/>
              </a:rPr>
              <a:t>Brifysgol</a:t>
            </a:r>
            <a:r>
              <a:rPr kumimoji="0" lang="en-GB" sz="1800" b="0" i="0" u="none" strike="noStrike" kern="1200" cap="none" spc="-1" normalizeH="0" baseline="0" noProof="0">
                <a:ln>
                  <a:noFill/>
                </a:ln>
                <a:solidFill>
                  <a:srgbClr val="404040"/>
                </a:solidFill>
                <a:effectLst/>
                <a:uLnTx/>
                <a:uFillTx/>
                <a:latin typeface="Arial"/>
                <a:ea typeface="+mn-ea"/>
                <a:cs typeface="+mn-cs"/>
              </a:rPr>
              <a:t> yw: O dan y Bwa </a:t>
            </a:r>
            <a:r>
              <a:rPr kumimoji="0" lang="en-GB" sz="1800" b="0" i="0" u="none" strike="noStrike" kern="1200" cap="none" spc="-1" normalizeH="0" baseline="0" noProof="0" err="1">
                <a:ln>
                  <a:noFill/>
                </a:ln>
                <a:solidFill>
                  <a:srgbClr val="404040"/>
                </a:solidFill>
                <a:effectLst/>
                <a:uLnTx/>
                <a:uFillTx/>
                <a:latin typeface="Arial"/>
                <a:ea typeface="+mn-ea"/>
                <a:cs typeface="+mn-cs"/>
              </a:rPr>
              <a:t>sy'n</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arwain</a:t>
            </a:r>
            <a:r>
              <a:rPr kumimoji="0" lang="en-GB" sz="1800" b="0" i="0" u="none" strike="noStrike" kern="1200" cap="none" spc="-1" normalizeH="0" baseline="0" noProof="0">
                <a:ln>
                  <a:noFill/>
                </a:ln>
                <a:solidFill>
                  <a:srgbClr val="404040"/>
                </a:solidFill>
                <a:effectLst/>
                <a:uLnTx/>
                <a:uFillTx/>
                <a:latin typeface="Arial"/>
                <a:ea typeface="+mn-ea"/>
                <a:cs typeface="+mn-cs"/>
              </a:rPr>
              <a:t> at y </a:t>
            </a:r>
            <a:r>
              <a:rPr kumimoji="0" lang="en-GB" sz="1800" b="0" i="0" u="none" strike="noStrike" kern="1200" cap="none" spc="-1" normalizeH="0" baseline="0" noProof="0" err="1">
                <a:ln>
                  <a:noFill/>
                </a:ln>
                <a:solidFill>
                  <a:srgbClr val="404040"/>
                </a:solidFill>
                <a:effectLst/>
                <a:uLnTx/>
                <a:uFillTx/>
                <a:latin typeface="Arial"/>
                <a:ea typeface="+mn-ea"/>
                <a:cs typeface="+mn-cs"/>
              </a:rPr>
              <a:t>Prif</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Gwad</a:t>
            </a:r>
            <a:r>
              <a:rPr kumimoji="0" lang="en-GB" sz="1800" b="0" i="0" u="none" strike="noStrike" kern="1200" cap="none" spc="-1" normalizeH="0" baseline="0" noProof="0">
                <a:ln>
                  <a:noFill/>
                </a:ln>
                <a:solidFill>
                  <a:srgbClr val="404040"/>
                </a:solidFill>
                <a:effectLst/>
                <a:uLnTx/>
                <a:uFillTx/>
                <a:latin typeface="Arial"/>
                <a:ea typeface="+mn-ea"/>
                <a:cs typeface="+mn-cs"/>
              </a:rPr>
              <a:t> ac </a:t>
            </a:r>
            <a:r>
              <a:rPr kumimoji="0" lang="en-GB" sz="1800" b="0" i="0" u="none" strike="noStrike" kern="1200" cap="none" spc="-1" normalizeH="0" baseline="0" noProof="0" err="1">
                <a:ln>
                  <a:noFill/>
                </a:ln>
                <a:solidFill>
                  <a:srgbClr val="404040"/>
                </a:solidFill>
                <a:effectLst/>
                <a:uLnTx/>
                <a:uFillTx/>
                <a:latin typeface="Arial"/>
                <a:ea typeface="+mn-ea"/>
                <a:cs typeface="+mn-cs"/>
              </a:rPr>
              <a:t>wrth</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ymyl</a:t>
            </a:r>
            <a:r>
              <a:rPr kumimoji="0" lang="en-GB" sz="1800" b="0" i="0" u="none" strike="noStrike" kern="1200" cap="none" spc="-1" normalizeH="0" baseline="0" noProof="0">
                <a:ln>
                  <a:noFill/>
                </a:ln>
                <a:solidFill>
                  <a:srgbClr val="404040"/>
                </a:solidFill>
                <a:effectLst/>
                <a:uLnTx/>
                <a:uFillTx/>
                <a:latin typeface="Arial"/>
                <a:ea typeface="+mn-ea"/>
                <a:cs typeface="+mn-cs"/>
              </a:rPr>
              <a:t> </a:t>
            </a:r>
            <a:r>
              <a:rPr kumimoji="0" lang="en-GB" sz="1800" b="0" i="0" u="none" strike="noStrike" kern="1200" cap="none" spc="-1" normalizeH="0" baseline="0" noProof="0" err="1">
                <a:ln>
                  <a:noFill/>
                </a:ln>
                <a:solidFill>
                  <a:srgbClr val="404040"/>
                </a:solidFill>
                <a:effectLst/>
                <a:uLnTx/>
                <a:uFillTx/>
                <a:latin typeface="Arial"/>
                <a:ea typeface="+mn-ea"/>
                <a:cs typeface="+mn-cs"/>
              </a:rPr>
              <a:t>Adeilad</a:t>
            </a:r>
            <a:r>
              <a:rPr kumimoji="0" lang="en-GB" sz="1800" b="0" i="0" u="none" strike="noStrike" kern="1200" cap="none" spc="-1" normalizeH="0" baseline="0" noProof="0">
                <a:ln>
                  <a:noFill/>
                </a:ln>
                <a:solidFill>
                  <a:srgbClr val="404040"/>
                </a:solidFill>
                <a:effectLst/>
                <a:uLnTx/>
                <a:uFillTx/>
                <a:latin typeface="Arial"/>
                <a:ea typeface="+mn-ea"/>
                <a:cs typeface="+mn-cs"/>
              </a:rPr>
              <a:t> Lloyd ger y Teras </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360000" marR="0" lvl="0" indent="-359640" algn="l" defTabSz="914400" rtl="0" eaLnBrk="1" fontAlgn="auto" latinLnBrk="0" hangingPunct="1">
              <a:lnSpc>
                <a:spcPct val="110000"/>
              </a:lnSpc>
              <a:spcBef>
                <a:spcPts val="0"/>
              </a:spcBef>
              <a:spcAft>
                <a:spcPts val="1199"/>
              </a:spcAft>
              <a:buClr>
                <a:srgbClr val="404040"/>
              </a:buClr>
              <a:buSzTx/>
              <a:buFont typeface="Arial"/>
              <a:buChar char="•"/>
              <a:tabLst/>
              <a:defRPr/>
            </a:pPr>
            <a:r>
              <a:rPr kumimoji="0" lang="en-GB" sz="1800" b="1" i="0" u="none" strike="noStrike" kern="1200" cap="none" spc="-1" normalizeH="0" baseline="0" noProof="0" err="1">
                <a:ln>
                  <a:noFill/>
                </a:ln>
                <a:solidFill>
                  <a:srgbClr val="404040"/>
                </a:solidFill>
                <a:effectLst/>
                <a:uLnTx/>
                <a:uFillTx/>
                <a:latin typeface="Arial"/>
                <a:ea typeface="+mn-ea"/>
                <a:cs typeface="+mn-cs"/>
              </a:rPr>
              <a:t>Mae'r</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uchod</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hefyd</a:t>
            </a:r>
            <a:r>
              <a:rPr kumimoji="0" lang="en-GB" sz="1800" b="1" i="0" u="none" strike="noStrike" kern="1200" cap="none" spc="-1" normalizeH="0" baseline="0" noProof="0">
                <a:ln>
                  <a:noFill/>
                </a:ln>
                <a:solidFill>
                  <a:srgbClr val="404040"/>
                </a:solidFill>
                <a:effectLst/>
                <a:uLnTx/>
                <a:uFillTx/>
                <a:latin typeface="Arial"/>
                <a:ea typeface="+mn-ea"/>
                <a:cs typeface="+mn-cs"/>
              </a:rPr>
              <a:t> yn </a:t>
            </a:r>
            <a:r>
              <a:rPr kumimoji="0" lang="en-GB" sz="1800" b="1" i="0" u="none" strike="noStrike" kern="1200" cap="none" spc="-1" normalizeH="0" baseline="0" noProof="0" err="1">
                <a:ln>
                  <a:noFill/>
                </a:ln>
                <a:solidFill>
                  <a:srgbClr val="404040"/>
                </a:solidFill>
                <a:effectLst/>
                <a:uLnTx/>
                <a:uFillTx/>
                <a:latin typeface="Arial"/>
                <a:ea typeface="+mn-ea"/>
                <a:cs typeface="+mn-cs"/>
              </a:rPr>
              <a:t>cynnwys</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defnyddio</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Sigaréts</a:t>
            </a:r>
            <a:r>
              <a:rPr kumimoji="0" lang="en-GB" sz="1800" b="1" i="0" u="none" strike="noStrike" kern="1200" cap="none" spc="-1" normalizeH="0" baseline="0" noProof="0">
                <a:ln>
                  <a:noFill/>
                </a:ln>
                <a:solidFill>
                  <a:srgbClr val="404040"/>
                </a:solidFill>
                <a:effectLst/>
                <a:uLnTx/>
                <a:uFillTx/>
                <a:latin typeface="Arial"/>
                <a:ea typeface="+mn-ea"/>
                <a:cs typeface="+mn-cs"/>
              </a:rPr>
              <a:t> </a:t>
            </a:r>
            <a:r>
              <a:rPr kumimoji="0" lang="en-GB" sz="1800" b="1" i="0" u="none" strike="noStrike" kern="1200" cap="none" spc="-1" normalizeH="0" baseline="0" noProof="0" err="1">
                <a:ln>
                  <a:noFill/>
                </a:ln>
                <a:solidFill>
                  <a:srgbClr val="404040"/>
                </a:solidFill>
                <a:effectLst/>
                <a:uLnTx/>
                <a:uFillTx/>
                <a:latin typeface="Arial"/>
                <a:ea typeface="+mn-ea"/>
                <a:cs typeface="+mn-cs"/>
              </a:rPr>
              <a:t>Electronig</a:t>
            </a:r>
            <a:endParaRPr kumimoji="0" lang="en-US" sz="1800" b="0" i="0" u="none" strike="noStrike" kern="1200" cap="none" spc="-1" normalizeH="0" baseline="0" noProof="0">
              <a:ln>
                <a:noFill/>
              </a:ln>
              <a:solidFill>
                <a:schemeClr val="tx1"/>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199"/>
              </a:spcAft>
              <a:buClrTx/>
              <a:buSzTx/>
              <a:buFontTx/>
              <a:buNone/>
              <a:tabLst/>
              <a:defRPr/>
            </a:pPr>
            <a:endParaRPr kumimoji="0" lang="en-US" sz="1800" b="0" i="0" u="none" strike="noStrike" kern="1200" cap="none" spc="-1" normalizeH="0" baseline="0" noProof="0">
              <a:ln>
                <a:noFill/>
              </a:ln>
              <a:solidFill>
                <a:schemeClr val="tx1"/>
              </a:solidFill>
              <a:effectLst/>
              <a:uLnTx/>
              <a:uFillTx/>
              <a:latin typeface="Arial"/>
              <a:ea typeface="+mn-ea"/>
              <a:cs typeface="+mn-cs"/>
            </a:endParaRPr>
          </a:p>
        </p:txBody>
      </p:sp>
      <p:pic>
        <p:nvPicPr>
          <p:cNvPr id="132" name="bangor_logo_c1_flush.pdf" descr="bangor_logo_c1_flush.pdf"/>
          <p:cNvPicPr/>
          <p:nvPr/>
        </p:nvPicPr>
        <p:blipFill>
          <a:blip r:embed="rId6"/>
          <a:stretch/>
        </p:blipFill>
        <p:spPr>
          <a:xfrm>
            <a:off x="466200" y="6164280"/>
            <a:ext cx="1318320" cy="372240"/>
          </a:xfrm>
          <a:prstGeom prst="rect">
            <a:avLst/>
          </a:prstGeom>
          <a:ln w="1260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sp>
        <p:nvSpPr>
          <p:cNvPr id="136" name="CustomShape 2"/>
          <p:cNvSpPr/>
          <p:nvPr/>
        </p:nvSpPr>
        <p:spPr>
          <a:xfrm>
            <a:off x="720000" y="1440000"/>
            <a:ext cx="5798160" cy="34560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90000"/>
              </a:lnSpc>
              <a:spcBef>
                <a:spcPts val="1001"/>
              </a:spcBef>
              <a:tabLst>
                <a:tab pos="0" algn="l"/>
              </a:tabLst>
            </a:pPr>
            <a:r>
              <a:rPr lang="cy-GB" sz="1800" b="1" strike="noStrike" spc="-1">
                <a:solidFill>
                  <a:srgbClr val="404040"/>
                </a:solidFill>
                <a:latin typeface="Arial"/>
              </a:rPr>
              <a:t>Os byddwch chi'n cychwyn neu'n darganfod tân:</a:t>
            </a:r>
            <a:endParaRPr lang="en-US" sz="1800" b="0" strike="noStrike" spc="-1">
              <a:latin typeface="Arial"/>
            </a:endParaRPr>
          </a:p>
        </p:txBody>
      </p:sp>
      <p:sp>
        <p:nvSpPr>
          <p:cNvPr id="137" name="CustomShape 3"/>
          <p:cNvSpPr/>
          <p:nvPr/>
        </p:nvSpPr>
        <p:spPr>
          <a:xfrm>
            <a:off x="2155320" y="20055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Seiniwch</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larwm</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syth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trwy</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ddefnyddio</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Blwch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Larwm</a:t>
            </a:r>
            <a:endParaRPr lang="en-US" sz="1600" b="0" strike="noStrike" spc="-1" err="1">
              <a:latin typeface="Arial"/>
            </a:endParaRPr>
          </a:p>
        </p:txBody>
      </p:sp>
      <p:grpSp>
        <p:nvGrpSpPr>
          <p:cNvPr id="138" name="Group 4">
            <a:extLst>
              <a:ext uri="{C183D7F6-B498-43B3-948B-1728B52AA6E4}">
                <adec:decorative xmlns:adec="http://schemas.microsoft.com/office/drawing/2017/decorative" val="1"/>
              </a:ext>
            </a:extLst>
          </p:cNvPr>
          <p:cNvGrpSpPr/>
          <p:nvPr/>
        </p:nvGrpSpPr>
        <p:grpSpPr>
          <a:xfrm>
            <a:off x="1878840" y="1968480"/>
            <a:ext cx="610200" cy="593640"/>
            <a:chOff x="1878840" y="1968480"/>
            <a:chExt cx="610200" cy="593640"/>
          </a:xfrm>
        </p:grpSpPr>
        <p:sp>
          <p:nvSpPr>
            <p:cNvPr id="139" name="CustomShape 5"/>
            <p:cNvSpPr/>
            <p:nvPr/>
          </p:nvSpPr>
          <p:spPr>
            <a:xfrm>
              <a:off x="1973880" y="20289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0" name="Picture 37"/>
            <p:cNvPicPr/>
            <p:nvPr/>
          </p:nvPicPr>
          <p:blipFill>
            <a:blip r:embed="rId3"/>
            <a:stretch/>
          </p:blipFill>
          <p:spPr>
            <a:xfrm>
              <a:off x="1878840" y="1968480"/>
              <a:ext cx="610200" cy="593640"/>
            </a:xfrm>
            <a:prstGeom prst="rect">
              <a:avLst/>
            </a:prstGeom>
            <a:ln>
              <a:noFill/>
            </a:ln>
          </p:spPr>
        </p:pic>
      </p:grpSp>
      <p:pic>
        <p:nvPicPr>
          <p:cNvPr id="133" name="Image" descr="Image"/>
          <p:cNvPicPr/>
          <p:nvPr/>
        </p:nvPicPr>
        <p:blipFill>
          <a:blip r:embed="rId4"/>
          <a:stretch/>
        </p:blipFill>
        <p:spPr>
          <a:xfrm>
            <a:off x="6027480" y="0"/>
            <a:ext cx="2324160" cy="6857640"/>
          </a:xfrm>
          <a:prstGeom prst="rect">
            <a:avLst/>
          </a:prstGeom>
          <a:ln w="12600">
            <a:noFill/>
          </a:ln>
        </p:spPr>
      </p:pic>
      <p:sp>
        <p:nvSpPr>
          <p:cNvPr id="141" name="CustomShape 6"/>
          <p:cNvSpPr/>
          <p:nvPr/>
        </p:nvSpPr>
        <p:spPr>
          <a:xfrm>
            <a:off x="2155320" y="275112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a:solidFill>
                  <a:srgbClr val="404040"/>
                </a:solidFill>
                <a:latin typeface="Arial"/>
                <a:ea typeface="Malgun Gothic"/>
              </a:rPr>
              <a:t>PEIDIWCH </a:t>
            </a:r>
            <a:r>
              <a:rPr lang="en-GB" sz="1600" b="0" strike="noStrike" spc="-1" err="1">
                <a:solidFill>
                  <a:srgbClr val="404040"/>
                </a:solidFill>
                <a:latin typeface="Arial"/>
                <a:ea typeface="Malgun Gothic"/>
              </a:rPr>
              <a:t>stopio</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ddiffodd</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tân</a:t>
            </a:r>
            <a:endParaRPr lang="en-US" sz="1600" b="0" strike="noStrike" spc="-1" err="1">
              <a:latin typeface="Arial"/>
            </a:endParaRPr>
          </a:p>
        </p:txBody>
      </p:sp>
      <p:grpSp>
        <p:nvGrpSpPr>
          <p:cNvPr id="142" name="Group 7">
            <a:extLst>
              <a:ext uri="{C183D7F6-B498-43B3-948B-1728B52AA6E4}">
                <adec:decorative xmlns:adec="http://schemas.microsoft.com/office/drawing/2017/decorative" val="1"/>
              </a:ext>
            </a:extLst>
          </p:cNvPr>
          <p:cNvGrpSpPr/>
          <p:nvPr/>
        </p:nvGrpSpPr>
        <p:grpSpPr>
          <a:xfrm>
            <a:off x="1878840" y="2714040"/>
            <a:ext cx="610200" cy="593640"/>
            <a:chOff x="1878840" y="2714040"/>
            <a:chExt cx="610200" cy="593640"/>
          </a:xfrm>
        </p:grpSpPr>
        <p:sp>
          <p:nvSpPr>
            <p:cNvPr id="143" name="CustomShape 8"/>
            <p:cNvSpPr/>
            <p:nvPr/>
          </p:nvSpPr>
          <p:spPr>
            <a:xfrm>
              <a:off x="1973880" y="2774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4" name="Picture 41"/>
            <p:cNvPicPr/>
            <p:nvPr/>
          </p:nvPicPr>
          <p:blipFill>
            <a:blip r:embed="rId3"/>
            <a:stretch/>
          </p:blipFill>
          <p:spPr>
            <a:xfrm>
              <a:off x="1878840" y="2714040"/>
              <a:ext cx="610200" cy="593640"/>
            </a:xfrm>
            <a:prstGeom prst="rect">
              <a:avLst/>
            </a:prstGeom>
            <a:ln>
              <a:noFill/>
            </a:ln>
          </p:spPr>
        </p:pic>
      </p:grpSp>
      <p:sp>
        <p:nvSpPr>
          <p:cNvPr id="145" name="CustomShape 9"/>
          <p:cNvSpPr/>
          <p:nvPr/>
        </p:nvSpPr>
        <p:spPr>
          <a:xfrm>
            <a:off x="2155320" y="350604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tabLst>
                <a:tab pos="302760" algn="l"/>
              </a:tabLst>
            </a:pPr>
            <a:r>
              <a:rPr lang="en-GB" sz="1600" b="1" strike="noStrike" spc="-1" err="1">
                <a:solidFill>
                  <a:srgbClr val="404040"/>
                </a:solidFill>
                <a:latin typeface="Arial"/>
                <a:ea typeface="Malgun Gothic"/>
              </a:rPr>
              <a:t>Ewch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allan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drwy’r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ddihangfa</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agosaf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fwyaf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diogel</a:t>
            </a:r>
            <a:endParaRPr lang="en-US" sz="1600" b="0" strike="noStrike" spc="-1" err="1">
              <a:latin typeface="Arial"/>
            </a:endParaRPr>
          </a:p>
        </p:txBody>
      </p:sp>
      <p:grpSp>
        <p:nvGrpSpPr>
          <p:cNvPr id="146" name="Group 10">
            <a:extLst>
              <a:ext uri="{C183D7F6-B498-43B3-948B-1728B52AA6E4}">
                <adec:decorative xmlns:adec="http://schemas.microsoft.com/office/drawing/2017/decorative" val="1"/>
              </a:ext>
            </a:extLst>
          </p:cNvPr>
          <p:cNvGrpSpPr/>
          <p:nvPr/>
        </p:nvGrpSpPr>
        <p:grpSpPr>
          <a:xfrm>
            <a:off x="1878840" y="3469320"/>
            <a:ext cx="610200" cy="593640"/>
            <a:chOff x="1878840" y="3469320"/>
            <a:chExt cx="610200" cy="593640"/>
          </a:xfrm>
        </p:grpSpPr>
        <p:sp>
          <p:nvSpPr>
            <p:cNvPr id="147" name="CustomShape 11"/>
            <p:cNvSpPr/>
            <p:nvPr/>
          </p:nvSpPr>
          <p:spPr>
            <a:xfrm>
              <a:off x="1973880" y="352944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48" name="Picture 45"/>
            <p:cNvPicPr/>
            <p:nvPr/>
          </p:nvPicPr>
          <p:blipFill>
            <a:blip r:embed="rId3"/>
            <a:stretch/>
          </p:blipFill>
          <p:spPr>
            <a:xfrm>
              <a:off x="1878840" y="3469320"/>
              <a:ext cx="610200" cy="593640"/>
            </a:xfrm>
            <a:prstGeom prst="rect">
              <a:avLst/>
            </a:prstGeom>
            <a:ln>
              <a:noFill/>
            </a:ln>
          </p:spPr>
        </p:pic>
      </p:grpSp>
      <p:sp>
        <p:nvSpPr>
          <p:cNvPr id="149" name="CustomShape 12"/>
          <p:cNvSpPr/>
          <p:nvPr/>
        </p:nvSpPr>
        <p:spPr>
          <a:xfrm>
            <a:off x="2154600" y="424476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Os</a:t>
            </a:r>
            <a:r>
              <a:rPr lang="en-GB" sz="1600" b="1" strike="noStrike" spc="-1">
                <a:solidFill>
                  <a:srgbClr val="404040"/>
                </a:solidFill>
                <a:latin typeface="Arial"/>
                <a:ea typeface="Malgun Gothic"/>
              </a:rPr>
              <a:t> </a:t>
            </a:r>
            <a:r>
              <a:rPr lang="en-GB" sz="1600" b="1" strike="noStrike" spc="-1" err="1">
                <a:solidFill>
                  <a:srgbClr val="404040"/>
                </a:solidFill>
                <a:latin typeface="Arial"/>
                <a:ea typeface="Malgun Gothic"/>
              </a:rPr>
              <a:t>yn</a:t>
            </a:r>
            <a:r>
              <a:rPr lang="en-GB" sz="1600" b="1" strike="noStrike" spc="-1">
                <a:solidFill>
                  <a:srgbClr val="404040"/>
                </a:solidFill>
                <a:latin typeface="Arial"/>
                <a:ea typeface="Malgun Gothic"/>
              </a:rPr>
              <a:t> </a:t>
            </a:r>
            <a:r>
              <a:rPr lang="en-GB" sz="1600" b="1" strike="noStrike" spc="-1" err="1">
                <a:solidFill>
                  <a:srgbClr val="404040"/>
                </a:solidFill>
                <a:latin typeface="Arial"/>
                <a:ea typeface="Malgun Gothic"/>
              </a:rPr>
              <a:t>bosib</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caewch</a:t>
            </a:r>
            <a:r>
              <a:rPr lang="en-GB" sz="1600" b="0" strike="noStrike" spc="-1">
                <a:solidFill>
                  <a:srgbClr val="404040"/>
                </a:solidFill>
                <a:latin typeface="Arial"/>
                <a:ea typeface="Malgun Gothic"/>
              </a:rPr>
              <a:t> y </a:t>
            </a:r>
            <a:r>
              <a:rPr lang="en-GB" sz="1600" b="0" strike="noStrike" spc="-1" err="1">
                <a:solidFill>
                  <a:srgbClr val="404040"/>
                </a:solidFill>
                <a:latin typeface="Arial"/>
                <a:ea typeface="Malgun Gothic"/>
              </a:rPr>
              <a:t>drysau</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wrth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chi </a:t>
            </a:r>
            <a:r>
              <a:rPr lang="en-GB" sz="1600" b="0" strike="noStrike" spc="-1" err="1">
                <a:solidFill>
                  <a:srgbClr val="404040"/>
                </a:solidFill>
                <a:latin typeface="Arial"/>
                <a:ea typeface="Malgun Gothic"/>
              </a:rPr>
              <a:t>adael</a:t>
            </a:r>
            <a:endParaRPr lang="en-US" sz="1600" b="0" strike="noStrike" spc="-1" err="1">
              <a:latin typeface="Arial"/>
            </a:endParaRPr>
          </a:p>
        </p:txBody>
      </p:sp>
      <p:grpSp>
        <p:nvGrpSpPr>
          <p:cNvPr id="150" name="Group 13">
            <a:extLst>
              <a:ext uri="{C183D7F6-B498-43B3-948B-1728B52AA6E4}">
                <adec:decorative xmlns:adec="http://schemas.microsoft.com/office/drawing/2017/decorative" val="1"/>
              </a:ext>
            </a:extLst>
          </p:cNvPr>
          <p:cNvGrpSpPr/>
          <p:nvPr/>
        </p:nvGrpSpPr>
        <p:grpSpPr>
          <a:xfrm>
            <a:off x="1878480" y="4208040"/>
            <a:ext cx="610200" cy="593640"/>
            <a:chOff x="1878480" y="4208040"/>
            <a:chExt cx="610200" cy="593640"/>
          </a:xfrm>
        </p:grpSpPr>
        <p:sp>
          <p:nvSpPr>
            <p:cNvPr id="151" name="CustomShape 14"/>
            <p:cNvSpPr/>
            <p:nvPr/>
          </p:nvSpPr>
          <p:spPr>
            <a:xfrm>
              <a:off x="1973520" y="4268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2" name="Picture 49"/>
            <p:cNvPicPr/>
            <p:nvPr/>
          </p:nvPicPr>
          <p:blipFill>
            <a:blip r:embed="rId3"/>
            <a:stretch/>
          </p:blipFill>
          <p:spPr>
            <a:xfrm>
              <a:off x="1878480" y="4208040"/>
              <a:ext cx="610200" cy="593640"/>
            </a:xfrm>
            <a:prstGeom prst="rect">
              <a:avLst/>
            </a:prstGeom>
            <a:ln>
              <a:noFill/>
            </a:ln>
          </p:spPr>
        </p:pic>
      </p:grpSp>
      <p:pic>
        <p:nvPicPr>
          <p:cNvPr id="135" name="bangor_logo_c1_flush.pdf" descr="bangor_logo_c1_flush.pdf"/>
          <p:cNvPicPr/>
          <p:nvPr/>
        </p:nvPicPr>
        <p:blipFill>
          <a:blip r:embed="rId5"/>
          <a:stretch/>
        </p:blipFill>
        <p:spPr>
          <a:xfrm>
            <a:off x="466200" y="6164280"/>
            <a:ext cx="1318320" cy="372240"/>
          </a:xfrm>
          <a:prstGeom prst="rect">
            <a:avLst/>
          </a:prstGeom>
          <a:ln w="12600">
            <a:noFill/>
          </a:ln>
        </p:spPr>
      </p:pic>
      <p:sp>
        <p:nvSpPr>
          <p:cNvPr id="156" name="CustomShape 17"/>
          <p:cNvSpPr/>
          <p:nvPr/>
        </p:nvSpPr>
        <p:spPr>
          <a:xfrm>
            <a:off x="2154600" y="4999680"/>
            <a:ext cx="521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Ewch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i'r</a:t>
            </a:r>
            <a:r>
              <a:rPr lang="en-GB" sz="1600" b="0" strike="noStrike" spc="-1">
                <a:solidFill>
                  <a:srgbClr val="404040"/>
                </a:solidFill>
                <a:latin typeface="Arial"/>
                <a:ea typeface="Malgun Gothic"/>
              </a:rPr>
              <a:t> Man </a:t>
            </a:r>
            <a:r>
              <a:rPr lang="en-GB" sz="1600" b="0" strike="noStrike" spc="-1" err="1">
                <a:solidFill>
                  <a:srgbClr val="404040"/>
                </a:solidFill>
                <a:latin typeface="Arial"/>
                <a:ea typeface="Malgun Gothic"/>
              </a:rPr>
              <a:t>Ymgynnull</a:t>
            </a:r>
            <a:endParaRPr lang="en-US" sz="1600" b="0" strike="noStrike" spc="-1" err="1">
              <a:latin typeface="Arial"/>
            </a:endParaRPr>
          </a:p>
        </p:txBody>
      </p:sp>
      <p:grpSp>
        <p:nvGrpSpPr>
          <p:cNvPr id="157" name="Group 18">
            <a:extLst>
              <a:ext uri="{C183D7F6-B498-43B3-948B-1728B52AA6E4}">
                <adec:decorative xmlns:adec="http://schemas.microsoft.com/office/drawing/2017/decorative" val="1"/>
              </a:ext>
            </a:extLst>
          </p:cNvPr>
          <p:cNvGrpSpPr/>
          <p:nvPr/>
        </p:nvGrpSpPr>
        <p:grpSpPr>
          <a:xfrm>
            <a:off x="1878480" y="4962960"/>
            <a:ext cx="610200" cy="593640"/>
            <a:chOff x="1878480" y="4962960"/>
            <a:chExt cx="610200" cy="593640"/>
          </a:xfrm>
        </p:grpSpPr>
        <p:sp>
          <p:nvSpPr>
            <p:cNvPr id="158" name="CustomShape 19"/>
            <p:cNvSpPr/>
            <p:nvPr/>
          </p:nvSpPr>
          <p:spPr>
            <a:xfrm>
              <a:off x="1973520" y="502308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59" name="Picture 56"/>
            <p:cNvPicPr/>
            <p:nvPr/>
          </p:nvPicPr>
          <p:blipFill>
            <a:blip r:embed="rId3"/>
            <a:stretch/>
          </p:blipFill>
          <p:spPr>
            <a:xfrm>
              <a:off x="1878480" y="4962960"/>
              <a:ext cx="610200" cy="593640"/>
            </a:xfrm>
            <a:prstGeom prst="rect">
              <a:avLst/>
            </a:prstGeom>
            <a:ln>
              <a:noFill/>
            </a:ln>
          </p:spPr>
        </p:pic>
      </p:grpSp>
      <p:grpSp>
        <p:nvGrpSpPr>
          <p:cNvPr id="153" name="Group 15" descr="Llun o Bwynt Galw Tân"/>
          <p:cNvGrpSpPr/>
          <p:nvPr/>
        </p:nvGrpSpPr>
        <p:grpSpPr>
          <a:xfrm>
            <a:off x="525600" y="2120040"/>
            <a:ext cx="1141920" cy="1660680"/>
            <a:chOff x="525600" y="2120040"/>
            <a:chExt cx="1141920" cy="1660680"/>
          </a:xfrm>
        </p:grpSpPr>
        <p:pic>
          <p:nvPicPr>
            <p:cNvPr id="154" name="Picture 2"/>
            <p:cNvPicPr/>
            <p:nvPr/>
          </p:nvPicPr>
          <p:blipFill>
            <a:blip r:embed="rId6"/>
            <a:srcRect l="7596" t="9519" r="7514" b="11079"/>
            <a:stretch/>
          </p:blipFill>
          <p:spPr>
            <a:xfrm>
              <a:off x="537120" y="2120040"/>
              <a:ext cx="1118880" cy="1101960"/>
            </a:xfrm>
            <a:prstGeom prst="rect">
              <a:avLst/>
            </a:prstGeom>
            <a:ln>
              <a:noFill/>
            </a:ln>
          </p:spPr>
        </p:pic>
        <p:sp>
          <p:nvSpPr>
            <p:cNvPr id="155" name="CustomShape 16"/>
            <p:cNvSpPr/>
            <p:nvPr/>
          </p:nvSpPr>
          <p:spPr>
            <a:xfrm>
              <a:off x="525600" y="3233880"/>
              <a:ext cx="1141920" cy="54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500" b="1" strike="noStrike" spc="-1" err="1">
                  <a:solidFill>
                    <a:srgbClr val="000000"/>
                  </a:solidFill>
                  <a:latin typeface="Arial"/>
                </a:rPr>
                <a:t>Blwch</a:t>
              </a:r>
              <a:r>
                <a:rPr lang="en-GB" sz="1500" b="1" strike="noStrike" spc="-1">
                  <a:solidFill>
                    <a:srgbClr val="000000"/>
                  </a:solidFill>
                  <a:latin typeface="Arial"/>
                </a:rPr>
                <a:t> </a:t>
              </a:r>
              <a:r>
                <a:rPr lang="en-GB" sz="1500" b="1" strike="noStrike" spc="-1" err="1">
                  <a:solidFill>
                    <a:srgbClr val="000000"/>
                  </a:solidFill>
                  <a:latin typeface="Arial"/>
                </a:rPr>
                <a:t>Larwm</a:t>
              </a:r>
              <a:endParaRPr lang="en-US" sz="1500" b="0" strike="noStrike" spc="-1" err="1">
                <a:latin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a:spLocks noGrp="1"/>
          </p:cNvSpPr>
          <p:nvPr>
            <p:ph type="title" idx="4294967295"/>
          </p:nvPr>
        </p:nvSpPr>
        <p:spPr>
          <a:xfrm>
            <a:off x="792000" y="540000"/>
            <a:ext cx="6857640" cy="456120"/>
          </a:xfrm>
          <a:prstGeom prst="rect">
            <a:avLst/>
          </a:prstGeom>
          <a:noFill/>
          <a:ln>
            <a:noFill/>
            <a:prstDash/>
          </a:ln>
          <a:effectLst/>
        </p:spPr>
        <p:style>
          <a:lnRef idx="0">
            <a:scrgbClr r="0" g="0" b="0"/>
          </a:lnRef>
          <a:fillRef idx="0">
            <a:scrgbClr r="0" g="0" b="0"/>
          </a:fillRef>
          <a:effectRef idx="0">
            <a:scrgbClr r="0" g="0" b="0"/>
          </a:effectRef>
          <a:fontRef idx="minor"/>
        </p:style>
        <p:txBody>
          <a:bodyPr rot="0" spcFirstLastPara="0" vertOverflow="overflow" horzOverflow="overflow" vert="horz" wrap="square" lIns="90000" tIns="45000" rIns="90000" bIns="45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a:ln>
                  <a:noFill/>
                </a:ln>
                <a:solidFill>
                  <a:srgbClr val="003973"/>
                </a:solidFill>
                <a:effectLst/>
                <a:uLnTx/>
                <a:uFillTx/>
                <a:latin typeface="Arial"/>
                <a:ea typeface="+mn-ea"/>
                <a:cs typeface="+mn-cs"/>
              </a:rPr>
              <a:t>Tân - </a:t>
            </a:r>
            <a:r>
              <a:rPr kumimoji="0" lang="en-GB" sz="2400" b="1" i="0" u="none" strike="noStrike" kern="1200" cap="none" spc="-1" normalizeH="0" baseline="0" noProof="0" err="1">
                <a:ln>
                  <a:noFill/>
                </a:ln>
                <a:solidFill>
                  <a:srgbClr val="003973"/>
                </a:solidFill>
                <a:effectLst/>
                <a:uLnTx/>
                <a:uFillTx/>
                <a:latin typeface="Arial"/>
                <a:ea typeface="+mn-ea"/>
                <a:cs typeface="+mn-cs"/>
              </a:rPr>
              <a:t>Gweithredu</a:t>
            </a:r>
            <a:r>
              <a:rPr kumimoji="0" lang="en-GB" sz="2400" b="1" i="0" u="none" strike="noStrike" kern="1200" cap="none" spc="-1" normalizeH="0" baseline="0" noProof="0">
                <a:ln>
                  <a:noFill/>
                </a:ln>
                <a:solidFill>
                  <a:srgbClr val="003973"/>
                </a:solidFill>
                <a:effectLst/>
                <a:uLnTx/>
                <a:uFillTx/>
                <a:latin typeface="Arial"/>
                <a:ea typeface="+mn-ea"/>
                <a:cs typeface="+mn-cs"/>
              </a:rPr>
              <a:t> </a:t>
            </a:r>
            <a:r>
              <a:rPr kumimoji="0" lang="en-GB" sz="2400" b="1" i="0" u="none" strike="noStrike" kern="1200" cap="none" spc="-1" normalizeH="0" baseline="0" noProof="0" err="1">
                <a:ln>
                  <a:noFill/>
                </a:ln>
                <a:solidFill>
                  <a:srgbClr val="003973"/>
                </a:solidFill>
                <a:effectLst/>
                <a:uLnTx/>
                <a:uFillTx/>
                <a:latin typeface="Arial"/>
                <a:ea typeface="+mn-ea"/>
                <a:cs typeface="+mn-cs"/>
              </a:rPr>
              <a:t>Brys</a:t>
            </a:r>
            <a:r>
              <a:rPr kumimoji="0" lang="en-GB" sz="2400" b="1" i="0" u="none" strike="noStrike" kern="1200" cap="none" spc="-1" normalizeH="0" baseline="0" noProof="0">
                <a:ln>
                  <a:noFill/>
                </a:ln>
                <a:solidFill>
                  <a:srgbClr val="003973"/>
                </a:solidFill>
                <a:effectLst/>
                <a:uLnTx/>
                <a:uFillTx/>
                <a:latin typeface="Arial"/>
                <a:ea typeface="+mn-ea"/>
                <a:cs typeface="+mn-cs"/>
              </a:rPr>
              <a:t> </a:t>
            </a:r>
            <a:endParaRPr kumimoji="0" lang="en-US" sz="2400" b="0" i="0" u="none" strike="noStrike" kern="1200" cap="none" spc="-1" normalizeH="0" baseline="0" noProof="0">
              <a:ln>
                <a:noFill/>
              </a:ln>
              <a:solidFill>
                <a:schemeClr val="tx1"/>
              </a:solidFill>
              <a:effectLst/>
              <a:uLnTx/>
              <a:uFillTx/>
              <a:latin typeface="Arial"/>
              <a:ea typeface="+mn-ea"/>
              <a:cs typeface="+mn-cs"/>
            </a:endParaRPr>
          </a:p>
        </p:txBody>
      </p:sp>
      <p:sp>
        <p:nvSpPr>
          <p:cNvPr id="163" name="CustomShape 2"/>
          <p:cNvSpPr/>
          <p:nvPr/>
        </p:nvSpPr>
        <p:spPr>
          <a:xfrm>
            <a:off x="720000" y="1440000"/>
            <a:ext cx="7038360" cy="344880"/>
          </a:xfrm>
          <a:prstGeom prst="rect">
            <a:avLst/>
          </a:prstGeom>
          <a:noFill/>
          <a:ln>
            <a:noFill/>
          </a:ln>
        </p:spPr>
        <p:style>
          <a:lnRef idx="0">
            <a:scrgbClr r="0" g="0" b="0"/>
          </a:lnRef>
          <a:fillRef idx="0">
            <a:scrgbClr r="0" g="0" b="0"/>
          </a:fillRef>
          <a:effectRef idx="0">
            <a:scrgbClr r="0" g="0" b="0"/>
          </a:effectRef>
          <a:fontRef idx="minor"/>
        </p:style>
        <p:txBody>
          <a:bodyPr lIns="68760" tIns="34200" rIns="68760" bIns="34200">
            <a:noAutofit/>
          </a:bodyPr>
          <a:lstStyle/>
          <a:p>
            <a:pPr>
              <a:lnSpc>
                <a:spcPct val="90000"/>
              </a:lnSpc>
              <a:spcBef>
                <a:spcPts val="1001"/>
              </a:spcBef>
              <a:tabLst>
                <a:tab pos="0" algn="l"/>
              </a:tabLst>
            </a:pPr>
            <a:r>
              <a:rPr lang="en-GB" sz="1800" b="1" strike="noStrike" spc="-1" err="1">
                <a:solidFill>
                  <a:srgbClr val="404040"/>
                </a:solidFill>
                <a:latin typeface="Arial"/>
              </a:rPr>
              <a:t>Os</a:t>
            </a:r>
            <a:r>
              <a:rPr lang="en-GB" sz="1800" b="1" strike="noStrike" spc="-1">
                <a:solidFill>
                  <a:srgbClr val="404040"/>
                </a:solidFill>
                <a:latin typeface="Arial"/>
              </a:rPr>
              <a:t> </a:t>
            </a:r>
            <a:r>
              <a:rPr lang="en-GB" sz="1800" b="1" strike="noStrike" spc="-1" err="1">
                <a:solidFill>
                  <a:srgbClr val="404040"/>
                </a:solidFill>
                <a:latin typeface="Arial"/>
              </a:rPr>
              <a:t>ydych</a:t>
            </a:r>
            <a:r>
              <a:rPr lang="en-GB" sz="1800" b="1" strike="noStrike" spc="-1">
                <a:solidFill>
                  <a:srgbClr val="404040"/>
                </a:solidFill>
                <a:latin typeface="Arial"/>
              </a:rPr>
              <a:t> </a:t>
            </a:r>
            <a:r>
              <a:rPr lang="en-GB" sz="1800" b="1" strike="noStrike" spc="-1" err="1">
                <a:solidFill>
                  <a:srgbClr val="404040"/>
                </a:solidFill>
                <a:latin typeface="Arial"/>
              </a:rPr>
              <a:t>yn</a:t>
            </a:r>
            <a:r>
              <a:rPr lang="en-GB" sz="1800" b="1" strike="noStrike" spc="-1">
                <a:solidFill>
                  <a:srgbClr val="404040"/>
                </a:solidFill>
                <a:latin typeface="Arial"/>
              </a:rPr>
              <a:t> </a:t>
            </a:r>
            <a:r>
              <a:rPr lang="en-GB" sz="1800" b="1" strike="noStrike" spc="-1" err="1">
                <a:solidFill>
                  <a:srgbClr val="404040"/>
                </a:solidFill>
                <a:latin typeface="Arial"/>
              </a:rPr>
              <a:t>clywed</a:t>
            </a:r>
            <a:r>
              <a:rPr lang="en-GB" sz="1800" b="1" strike="noStrike" spc="-1">
                <a:solidFill>
                  <a:srgbClr val="404040"/>
                </a:solidFill>
                <a:latin typeface="Arial"/>
              </a:rPr>
              <a:t> </a:t>
            </a:r>
            <a:r>
              <a:rPr lang="en-GB" sz="1800" b="1" strike="noStrike" spc="-1" err="1">
                <a:solidFill>
                  <a:srgbClr val="404040"/>
                </a:solidFill>
                <a:latin typeface="Arial"/>
              </a:rPr>
              <a:t>larwm</a:t>
            </a:r>
            <a:r>
              <a:rPr lang="en-GB" sz="1800" b="1" strike="noStrike" spc="-1">
                <a:solidFill>
                  <a:srgbClr val="404040"/>
                </a:solidFill>
                <a:latin typeface="Arial"/>
              </a:rPr>
              <a:t> </a:t>
            </a:r>
            <a:r>
              <a:rPr lang="en-GB" sz="1800" b="1" strike="noStrike" spc="-1" err="1">
                <a:solidFill>
                  <a:srgbClr val="404040"/>
                </a:solidFill>
                <a:latin typeface="Arial"/>
              </a:rPr>
              <a:t>tân</a:t>
            </a:r>
            <a:r>
              <a:rPr lang="en-GB" sz="1800" b="1" strike="noStrike" spc="-1">
                <a:solidFill>
                  <a:srgbClr val="404040"/>
                </a:solidFill>
                <a:latin typeface="Arial"/>
              </a:rPr>
              <a:t> - GWNEWCH FEL A GANLYN:</a:t>
            </a:r>
            <a:endParaRPr lang="en-US" sz="1800" b="0" strike="noStrike" spc="-1">
              <a:latin typeface="Arial"/>
            </a:endParaRPr>
          </a:p>
        </p:txBody>
      </p:sp>
      <p:sp>
        <p:nvSpPr>
          <p:cNvPr id="166" name="CustomShape 3"/>
          <p:cNvSpPr/>
          <p:nvPr/>
        </p:nvSpPr>
        <p:spPr>
          <a:xfrm>
            <a:off x="1344600" y="197280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Stopiwch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hyn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rydych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yn</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ei</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wneud</a:t>
            </a:r>
            <a:endParaRPr lang="en-US" sz="1600" b="0" strike="noStrike" spc="-1" err="1">
              <a:latin typeface="Arial"/>
            </a:endParaRPr>
          </a:p>
        </p:txBody>
      </p:sp>
      <p:sp>
        <p:nvSpPr>
          <p:cNvPr id="167" name="CustomShape 4"/>
          <p:cNvSpPr/>
          <p:nvPr/>
        </p:nvSpPr>
        <p:spPr>
          <a:xfrm>
            <a:off x="1344600" y="2732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indent="1800">
              <a:lnSpc>
                <a:spcPct val="100000"/>
              </a:lnSpc>
              <a:tabLst>
                <a:tab pos="0" algn="l"/>
              </a:tabLst>
            </a:pPr>
            <a:r>
              <a:rPr lang="en-GB" sz="1600" b="1" strike="noStrike" spc="-1" err="1">
                <a:solidFill>
                  <a:srgbClr val="404040"/>
                </a:solidFill>
                <a:latin typeface="Arial"/>
                <a:ea typeface="Malgun Gothic"/>
              </a:rPr>
              <a:t>Gadewch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drwy'r</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allanfa</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agosaf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fwyaf</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diogel</a:t>
            </a:r>
            <a:endParaRPr lang="en-US" sz="1600" b="0" strike="noStrike" spc="-1" err="1">
              <a:latin typeface="Arial"/>
            </a:endParaRPr>
          </a:p>
        </p:txBody>
      </p:sp>
      <p:pic>
        <p:nvPicPr>
          <p:cNvPr id="160" name="Image" descr="Image"/>
          <p:cNvPicPr/>
          <p:nvPr/>
        </p:nvPicPr>
        <p:blipFill>
          <a:blip r:embed="rId3"/>
          <a:stretch/>
        </p:blipFill>
        <p:spPr>
          <a:xfrm>
            <a:off x="6027480" y="0"/>
            <a:ext cx="2324160" cy="6857640"/>
          </a:xfrm>
          <a:prstGeom prst="rect">
            <a:avLst/>
          </a:prstGeom>
          <a:ln w="12600">
            <a:noFill/>
          </a:ln>
        </p:spPr>
      </p:pic>
      <p:grpSp>
        <p:nvGrpSpPr>
          <p:cNvPr id="168" name="Group 5">
            <a:extLst>
              <a:ext uri="{C183D7F6-B498-43B3-948B-1728B52AA6E4}">
                <adec:decorative xmlns:adec="http://schemas.microsoft.com/office/drawing/2017/decorative" val="0"/>
              </a:ext>
            </a:extLst>
          </p:cNvPr>
          <p:cNvGrpSpPr/>
          <p:nvPr/>
        </p:nvGrpSpPr>
        <p:grpSpPr>
          <a:xfrm>
            <a:off x="641160" y="2777760"/>
            <a:ext cx="610200" cy="593640"/>
            <a:chOff x="972360" y="2696040"/>
            <a:chExt cx="610200" cy="593640"/>
          </a:xfrm>
        </p:grpSpPr>
        <p:sp>
          <p:nvSpPr>
            <p:cNvPr id="169" name="CustomShape 6"/>
            <p:cNvSpPr/>
            <p:nvPr/>
          </p:nvSpPr>
          <p:spPr>
            <a:xfrm>
              <a:off x="1067400" y="2756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0" name="Picture 27"/>
            <p:cNvPicPr/>
            <p:nvPr/>
          </p:nvPicPr>
          <p:blipFill>
            <a:blip r:embed="rId4"/>
            <a:stretch/>
          </p:blipFill>
          <p:spPr>
            <a:xfrm>
              <a:off x="972360" y="2696040"/>
              <a:ext cx="610200" cy="593640"/>
            </a:xfrm>
            <a:prstGeom prst="rect">
              <a:avLst/>
            </a:prstGeom>
            <a:ln>
              <a:noFill/>
            </a:ln>
          </p:spPr>
        </p:pic>
      </p:grpSp>
      <p:grpSp>
        <p:nvGrpSpPr>
          <p:cNvPr id="172" name="Group 8">
            <a:extLst>
              <a:ext uri="{C183D7F6-B498-43B3-948B-1728B52AA6E4}">
                <adec:decorative xmlns:adec="http://schemas.microsoft.com/office/drawing/2017/decorative" val="0"/>
              </a:ext>
            </a:extLst>
          </p:cNvPr>
          <p:cNvGrpSpPr/>
          <p:nvPr/>
        </p:nvGrpSpPr>
        <p:grpSpPr>
          <a:xfrm>
            <a:off x="687420" y="3533400"/>
            <a:ext cx="610200" cy="593640"/>
            <a:chOff x="972360" y="3533400"/>
            <a:chExt cx="610200" cy="593640"/>
          </a:xfrm>
        </p:grpSpPr>
        <p:sp>
          <p:nvSpPr>
            <p:cNvPr id="173" name="CustomShape 9"/>
            <p:cNvSpPr/>
            <p:nvPr/>
          </p:nvSpPr>
          <p:spPr>
            <a:xfrm>
              <a:off x="1067400" y="35935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4" name="Picture 31"/>
            <p:cNvPicPr/>
            <p:nvPr/>
          </p:nvPicPr>
          <p:blipFill>
            <a:blip r:embed="rId4"/>
            <a:stretch/>
          </p:blipFill>
          <p:spPr>
            <a:xfrm>
              <a:off x="972360" y="3533400"/>
              <a:ext cx="610200" cy="593640"/>
            </a:xfrm>
            <a:prstGeom prst="rect">
              <a:avLst/>
            </a:prstGeom>
            <a:ln>
              <a:noFill/>
            </a:ln>
          </p:spPr>
        </p:pic>
      </p:grpSp>
      <p:sp>
        <p:nvSpPr>
          <p:cNvPr id="171" name="CustomShape 7"/>
          <p:cNvSpPr/>
          <p:nvPr/>
        </p:nvSpPr>
        <p:spPr>
          <a:xfrm>
            <a:off x="1344600" y="3559680"/>
            <a:ext cx="4589640" cy="539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Caewch</a:t>
            </a:r>
            <a:r>
              <a:rPr lang="en-GB" sz="1600" b="1" strike="noStrike" spc="-1">
                <a:solidFill>
                  <a:srgbClr val="404040"/>
                </a:solidFill>
                <a:latin typeface="Arial"/>
                <a:ea typeface="Malgun Gothic"/>
              </a:rPr>
              <a:t> </a:t>
            </a:r>
            <a:r>
              <a:rPr lang="en-GB" sz="1600" b="0" strike="noStrike" spc="-1">
                <a:solidFill>
                  <a:srgbClr val="404040"/>
                </a:solidFill>
                <a:latin typeface="Arial"/>
                <a:ea typeface="Malgun Gothic"/>
              </a:rPr>
              <a:t>y </a:t>
            </a:r>
            <a:r>
              <a:rPr lang="en-GB" sz="1600" b="0" strike="noStrike" spc="-1" err="1">
                <a:solidFill>
                  <a:srgbClr val="404040"/>
                </a:solidFill>
                <a:latin typeface="Arial"/>
                <a:ea typeface="Malgun Gothic"/>
              </a:rPr>
              <a:t>drysau</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wrth</a:t>
            </a:r>
            <a:r>
              <a:rPr lang="en-GB" sz="1600" b="0" strike="noStrike" spc="-1">
                <a:solidFill>
                  <a:srgbClr val="404040"/>
                </a:solidFill>
                <a:latin typeface="Arial"/>
                <a:ea typeface="Malgun Gothic"/>
              </a:rPr>
              <a:t> </a:t>
            </a:r>
            <a:r>
              <a:rPr lang="en-GB" sz="1600" b="0" strike="noStrike" spc="-1" err="1">
                <a:solidFill>
                  <a:srgbClr val="404040"/>
                </a:solidFill>
                <a:latin typeface="Arial"/>
                <a:ea typeface="Malgun Gothic"/>
              </a:rPr>
              <a:t>i</a:t>
            </a:r>
            <a:r>
              <a:rPr lang="en-GB" sz="1600" b="0" strike="noStrike" spc="-1">
                <a:solidFill>
                  <a:srgbClr val="404040"/>
                </a:solidFill>
                <a:latin typeface="Arial"/>
                <a:ea typeface="Malgun Gothic"/>
              </a:rPr>
              <a:t> chi </a:t>
            </a:r>
            <a:r>
              <a:rPr lang="en-GB" sz="1600" b="0" strike="noStrike" spc="-1" err="1">
                <a:solidFill>
                  <a:srgbClr val="404040"/>
                </a:solidFill>
                <a:latin typeface="Arial"/>
                <a:ea typeface="Malgun Gothic"/>
              </a:rPr>
              <a:t>adael</a:t>
            </a:r>
            <a:endParaRPr lang="en-US" sz="1600" b="0" strike="noStrike" spc="-1" err="1">
              <a:latin typeface="Arial"/>
            </a:endParaRPr>
          </a:p>
        </p:txBody>
      </p:sp>
      <p:grpSp>
        <p:nvGrpSpPr>
          <p:cNvPr id="176" name="Group 11">
            <a:extLst>
              <a:ext uri="{C183D7F6-B498-43B3-948B-1728B52AA6E4}">
                <adec:decorative xmlns:adec="http://schemas.microsoft.com/office/drawing/2017/decorative" val="1"/>
              </a:ext>
            </a:extLst>
          </p:cNvPr>
          <p:cNvGrpSpPr/>
          <p:nvPr/>
        </p:nvGrpSpPr>
        <p:grpSpPr>
          <a:xfrm>
            <a:off x="649026" y="4363779"/>
            <a:ext cx="610200" cy="593640"/>
            <a:chOff x="972360" y="4289040"/>
            <a:chExt cx="610200" cy="593640"/>
          </a:xfrm>
        </p:grpSpPr>
        <p:sp>
          <p:nvSpPr>
            <p:cNvPr id="177" name="CustomShape 12"/>
            <p:cNvSpPr/>
            <p:nvPr/>
          </p:nvSpPr>
          <p:spPr>
            <a:xfrm>
              <a:off x="1067400" y="434916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78" name="Picture 54"/>
            <p:cNvPicPr/>
            <p:nvPr/>
          </p:nvPicPr>
          <p:blipFill>
            <a:blip r:embed="rId4"/>
            <a:stretch/>
          </p:blipFill>
          <p:spPr>
            <a:xfrm>
              <a:off x="972360" y="4289040"/>
              <a:ext cx="610200" cy="593640"/>
            </a:xfrm>
            <a:prstGeom prst="rect">
              <a:avLst/>
            </a:prstGeom>
            <a:ln>
              <a:noFill/>
            </a:ln>
          </p:spPr>
        </p:pic>
      </p:grpSp>
      <p:grpSp>
        <p:nvGrpSpPr>
          <p:cNvPr id="179" name="Group 13">
            <a:extLst>
              <a:ext uri="{C183D7F6-B498-43B3-948B-1728B52AA6E4}">
                <adec:decorative xmlns:adec="http://schemas.microsoft.com/office/drawing/2017/decorative" val="1"/>
              </a:ext>
            </a:extLst>
          </p:cNvPr>
          <p:cNvGrpSpPr/>
          <p:nvPr/>
        </p:nvGrpSpPr>
        <p:grpSpPr>
          <a:xfrm>
            <a:off x="641160" y="1911045"/>
            <a:ext cx="610200" cy="593640"/>
            <a:chOff x="972360" y="1925640"/>
            <a:chExt cx="610200" cy="593640"/>
          </a:xfrm>
        </p:grpSpPr>
        <p:sp>
          <p:nvSpPr>
            <p:cNvPr id="180" name="CustomShape 14"/>
            <p:cNvSpPr/>
            <p:nvPr/>
          </p:nvSpPr>
          <p:spPr>
            <a:xfrm>
              <a:off x="1067400" y="1986120"/>
              <a:ext cx="420120" cy="399960"/>
            </a:xfrm>
            <a:prstGeom prst="pentagon">
              <a:avLst>
                <a:gd name="hf" fmla="val 105146"/>
                <a:gd name="vf" fmla="val 110557"/>
              </a:avLst>
            </a:prstGeom>
            <a:solidFill>
              <a:srgbClr val="FFFFFF"/>
            </a:solidFill>
            <a:ln w="12600">
              <a:solidFill>
                <a:srgbClr val="43729D"/>
              </a:solidFill>
              <a:miter/>
            </a:ln>
          </p:spPr>
          <p:style>
            <a:lnRef idx="0">
              <a:scrgbClr r="0" g="0" b="0"/>
            </a:lnRef>
            <a:fillRef idx="0">
              <a:scrgbClr r="0" g="0" b="0"/>
            </a:fillRef>
            <a:effectRef idx="0">
              <a:scrgbClr r="0" g="0" b="0"/>
            </a:effectRef>
            <a:fontRef idx="minor"/>
          </p:style>
        </p:sp>
        <p:pic>
          <p:nvPicPr>
            <p:cNvPr id="181" name="Picture 57"/>
            <p:cNvPicPr/>
            <p:nvPr/>
          </p:nvPicPr>
          <p:blipFill>
            <a:blip r:embed="rId4"/>
            <a:stretch/>
          </p:blipFill>
          <p:spPr>
            <a:xfrm>
              <a:off x="972360" y="1925640"/>
              <a:ext cx="610200" cy="593640"/>
            </a:xfrm>
            <a:prstGeom prst="rect">
              <a:avLst/>
            </a:prstGeom>
            <a:ln>
              <a:noFill/>
            </a:ln>
          </p:spPr>
        </p:pic>
      </p:grpSp>
      <p:sp>
        <p:nvSpPr>
          <p:cNvPr id="175" name="CustomShape 10">
            <a:extLst>
              <a:ext uri="{C183D7F6-B498-43B3-948B-1728B52AA6E4}">
                <adec:decorative xmlns:adec="http://schemas.microsoft.com/office/drawing/2017/decorative" val="1"/>
              </a:ext>
            </a:extLst>
          </p:cNvPr>
          <p:cNvSpPr/>
          <p:nvPr/>
        </p:nvSpPr>
        <p:spPr>
          <a:xfrm>
            <a:off x="1343880" y="4325760"/>
            <a:ext cx="4589640" cy="611640"/>
          </a:xfrm>
          <a:prstGeom prst="roundRect">
            <a:avLst>
              <a:gd name="adj" fmla="val 16667"/>
            </a:avLst>
          </a:prstGeom>
          <a:solidFill>
            <a:srgbClr val="FFFFFF"/>
          </a:solidFill>
          <a:ln w="28440">
            <a:solidFill>
              <a:srgbClr val="68A144"/>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marL="303840">
              <a:lnSpc>
                <a:spcPct val="100000"/>
              </a:lnSpc>
            </a:pPr>
            <a:r>
              <a:rPr lang="en-GB" sz="1600" b="1" strike="noStrike" spc="-1" err="1">
                <a:solidFill>
                  <a:srgbClr val="404040"/>
                </a:solidFill>
                <a:latin typeface="Arial"/>
                <a:ea typeface="Malgun Gothic"/>
              </a:rPr>
              <a:t>Ewch</a:t>
            </a:r>
            <a:r>
              <a:rPr lang="en-GB" sz="1600" b="1" strike="noStrike" spc="-1">
                <a:solidFill>
                  <a:srgbClr val="404040"/>
                </a:solidFill>
                <a:latin typeface="Arial"/>
                <a:ea typeface="Malgun Gothic"/>
              </a:rPr>
              <a:t> </a:t>
            </a:r>
            <a:r>
              <a:rPr lang="en-GB" sz="1600" b="0" strike="noStrike" spc="-1" err="1">
                <a:solidFill>
                  <a:srgbClr val="404040"/>
                </a:solidFill>
                <a:latin typeface="Arial"/>
                <a:ea typeface="Malgun Gothic"/>
              </a:rPr>
              <a:t>i'r</a:t>
            </a:r>
            <a:r>
              <a:rPr lang="en-GB" sz="1600" b="0" strike="noStrike" spc="-1">
                <a:solidFill>
                  <a:srgbClr val="404040"/>
                </a:solidFill>
                <a:latin typeface="Arial"/>
                <a:ea typeface="Malgun Gothic"/>
              </a:rPr>
              <a:t> Man </a:t>
            </a:r>
            <a:r>
              <a:rPr lang="en-GB" sz="1600" b="0" strike="noStrike" spc="-1" err="1">
                <a:solidFill>
                  <a:srgbClr val="404040"/>
                </a:solidFill>
                <a:latin typeface="Arial"/>
                <a:ea typeface="Malgun Gothic"/>
              </a:rPr>
              <a:t>Ymgynnull</a:t>
            </a:r>
            <a:endParaRPr lang="en-US" sz="1600" b="0" strike="noStrike" spc="-1" err="1">
              <a:latin typeface="Arial"/>
            </a:endParaRPr>
          </a:p>
        </p:txBody>
      </p:sp>
      <p:pic>
        <p:nvPicPr>
          <p:cNvPr id="162" name="bangor_logo_c1_flush.pdf" descr="bangor_logo_c1_flush.pdf"/>
          <p:cNvPicPr/>
          <p:nvPr/>
        </p:nvPicPr>
        <p:blipFill>
          <a:blip r:embed="rId5"/>
          <a:stretch/>
        </p:blipFill>
        <p:spPr>
          <a:xfrm>
            <a:off x="466200" y="6164280"/>
            <a:ext cx="1318320" cy="372240"/>
          </a:xfrm>
          <a:prstGeom prst="rect">
            <a:avLst/>
          </a:prstGeom>
          <a:ln w="12600">
            <a:noFill/>
          </a:ln>
        </p:spPr>
      </p:pic>
      <p:pic>
        <p:nvPicPr>
          <p:cNvPr id="164" name="irc_mi" descr="Llun o arwydd Man Ymgynnull Tân"/>
          <p:cNvPicPr/>
          <p:nvPr/>
        </p:nvPicPr>
        <p:blipFill>
          <a:blip r:embed="rId6"/>
          <a:stretch/>
        </p:blipFill>
        <p:spPr>
          <a:xfrm>
            <a:off x="6329880" y="2077560"/>
            <a:ext cx="1585440" cy="1699200"/>
          </a:xfrm>
          <a:prstGeom prst="rect">
            <a:avLst/>
          </a:prstGeom>
          <a:ln>
            <a:noFill/>
          </a:ln>
        </p:spPr>
      </p:pic>
      <p:pic>
        <p:nvPicPr>
          <p:cNvPr id="165" name="Picture 4" descr="Llun arwydd allanfa dân gwyrdd"/>
          <p:cNvPicPr/>
          <p:nvPr/>
        </p:nvPicPr>
        <p:blipFill>
          <a:blip r:embed="rId7"/>
          <a:srcRect l="3364" t="5518" r="2746" b="6727"/>
          <a:stretch/>
        </p:blipFill>
        <p:spPr>
          <a:xfrm>
            <a:off x="6329880" y="4127040"/>
            <a:ext cx="2251080" cy="10699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22</Slides>
  <Notes>21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Croeso 2024/25  Gwybodaeth am Iechyd a  Diogelwch i Fyfyrwyr  D.S. MAE ANGEN I BOB MYFYRIWR NEWYDD DARLLEN YR  WYBODAETH SYDD YN Y CYFLWYNIAD A CHADARNHAU AR  Y DIWEDD EU BOD WEDI GWNEUD HYNNY.</vt:lpstr>
      <vt:lpstr>Mae'r brifysgol yn lle anhygoel gyda chymaint yn digwydd yma fel arfer...</vt:lpstr>
      <vt:lpstr>Iechyd a Diogelwch ym Mhrifysgol Bangor </vt:lpstr>
      <vt:lpstr>Eich Cyfrifoldebau Iechyd a Diogelwch  Er mwyn ein cefnogi, gofynnwn eich bod yn gwneud y canlynol:  Peidio â gwneud unrhyw beth sy'n peryglu eich iechyd a diogelwch eich hun nac unrhyw un arall Cydweithredu ag eraill fel y gallant gyflawni eu dyletswyddau iechyd a diogelwch eu hunain Dilyn cyfarwyddiadau, gwybodaeth a hyfforddiant iechyd a diogelwch Peidio byth â chamddefnyddio unrhyw beth a ddarperir ar gyfer iechyd a diogelwch Yn dod ag unrhyw bryderon iechyd a diogelwch at sylw eich Ysgol Adrodd am bob damwain a digwyddiad i'ch ysgol</vt:lpstr>
      <vt:lpstr>Beth allwch chi ei ddisgwyl gan eich Coleg  Bydd eich Coleg yn: Darparu gwybodaeth, cyfarwyddyd, hyfforddiant a goruchwyliaeth briodol i sicrhau eich iechyd a diogelwch  Asesu'r risgiau a allai godi yn ystod eich astudiaethau Rhoi mesurau iechyd a diogelwch addas ar waith i ddiogelu yn erbyn y risgiau hynny Cofnodi canfyddiadau arwyddocaol - 'Asesiadau Risg' Eich hysbysu am Asesiadau Risg ac unrhyw wybodaeth gysylltiedig sy'n berthnasol i chi Rhoi gwybod i chi am unrhyw newidiadau, diweddariadau ac ati</vt:lpstr>
      <vt:lpstr>Ond dylai iechyd a diogelwch fod yn ymarferol  Meddyliwch am yr hyn rydych eisiau ei wneud Ble’r ydych chi e.e. tu mewn, tu allan, yn agos at eraill neu ar eich pen eich hun Ystyriwch gyda phwy ydych chi, neu bwy arall y gallai gael eu heffeithio arnynt Paratowch - gwnewch yn siŵr fod gennych y pethau cywir: offer, dillad, bwyd a diod, arian, ffôn symudol… Gwnewch yn siŵr eich bod yn ymddwyn mewn ffordd ddiogel fel nad oes unrhyw un yn cael eu niweidio gan yr hyn rydych yn ei wneud Dilynwch unrhyw gyfarwyddyd, gwybodaeth neu hyfforddiant a roddwyd i chi AC OS OES GENNYCH UNRHYW AMHEUAETH GOFYNNWCH</vt:lpstr>
      <vt:lpstr>Polisi’r Brifysgol ar Ddim Ysmygu  Mae polisi llym Dim Ysmygu yn holl adeiladau'r brifysgol Gwaherddir ysmygu hefyd ar safleoedd y brifysgol ble ceir mannau ysmygu dynodedig ac o fewn 5m i holl adeiladau eraill y brifysgol Yr ‘ardal ysmygu ddynodedig’ ar gyfer Prif Adeilad y Brifysgol yw: O dan y Bwa sy'n arwain at y Prif Gwad ac wrth ymyl Adeilad Lloyd ger y Teras  Mae'r uchod hefyd yn cynnwys defnyddio Sigaréts Electronig </vt:lpstr>
      <vt:lpstr>Tân - Gweithredu Brys </vt:lpstr>
      <vt:lpstr>Tân - Gweithredu Brys </vt:lpstr>
      <vt:lpstr>Tân - Gweithredu Brys </vt:lpstr>
      <vt:lpstr>Atal / Rhagofalon Tân</vt:lpstr>
      <vt:lpstr>Mannau Aros Diogel</vt:lpstr>
      <vt:lpstr>Mewn Argyfwng</vt:lpstr>
      <vt:lpstr>Adrodd am Ddamweiniau / Digwyddiadau</vt:lpstr>
      <vt:lpstr>Awgrymiadau a chynghorion</vt:lpstr>
      <vt:lpstr>Ydych chi'n eistedd yn gyffyrddus?</vt:lpstr>
      <vt:lpstr>Llawlyfr Iechyd a Diogelwch i Fyfyrwyr</vt:lpstr>
      <vt:lpstr>Covid-19 a Chlefydau Trosglwyddadwy eraill</vt:lpstr>
      <vt:lpstr>Cynaliadwyedd a'r Amgylchedd</vt:lpstr>
      <vt:lpstr>Bron y gair olaf...!</vt:lpstr>
      <vt:lpstr>Am mwy o wybodaeth ar Colegau cliciwch ar y linc hon : https://www.bangor.ac.uk/index.php.cy Am mwy o wybodaeth ar Gwasanaethau Myfyrwyr cliciwch ar y linc hon: https://www.bangor.ac.uk/studentservices/index.php.cy Am mwy o wybodaeth ar Iechyd a Diogelwch cliciwch ar y linc hon : https://www.bangor.ac.uk/hss/index.php.cy Am mwy o wybodaeth ar Undeb y Myfyrwyr cliciwch ar y linc hon : https://www.undebbangor.com/cy/ Am mwy o wybodaeth ar Cynaliadwyedd cliciwch ar y linc hon : https://www.bangor.ac.uk/sustainability/index.php.cy  </vt:lpstr>
      <vt:lpstr>DIOLCH AM GYMRYD YR AMSER I DDARLLEN Y CYFLWYNIAD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Safety Induction</dc:title>
  <dc:subject/>
  <dc:creator>Alan Jones</dc:creator>
  <dc:description/>
  <cp:revision>1</cp:revision>
  <cp:lastPrinted>2021-06-14T08:59:12Z</cp:lastPrinted>
  <dcterms:modified xsi:type="dcterms:W3CDTF">2024-07-25T13:29:09Z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0x010100740E84411F1A154FBFB2A667E2E15552</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MediaServiceImageTags">
    <vt:lpwstr/>
  </property>
  <property fmtid="{D5CDD505-2E9C-101B-9397-08002B2CF9AE}" pid="9" name="Notes">
    <vt:i4>21</vt:i4>
  </property>
  <property fmtid="{D5CDD505-2E9C-101B-9397-08002B2CF9AE}" pid="10" name="Order">
    <vt:i4>100</vt:i4>
  </property>
  <property fmtid="{D5CDD505-2E9C-101B-9397-08002B2CF9AE}" pid="11" name="PresentationFormat">
    <vt:lpwstr>On-screen Show (4:3)</vt:lpwstr>
  </property>
  <property fmtid="{D5CDD505-2E9C-101B-9397-08002B2CF9AE}" pid="12" name="ScaleCrop">
    <vt:bool>false</vt:bool>
  </property>
  <property fmtid="{D5CDD505-2E9C-101B-9397-08002B2CF9AE}" pid="13" name="ShareDoc">
    <vt:bool>false</vt:bool>
  </property>
  <property fmtid="{D5CDD505-2E9C-101B-9397-08002B2CF9AE}" pid="14" name="Slides">
    <vt:i4>21</vt:i4>
  </property>
</Properties>
</file>