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72" r:id="rId5"/>
  </p:sldMasterIdLst>
  <p:notesMasterIdLst>
    <p:notesMasterId r:id="rId28"/>
  </p:notesMasterIdLst>
  <p:handoutMasterIdLst>
    <p:handoutMasterId r:id="rId29"/>
  </p:handoutMasterIdLst>
  <p:sldIdLst>
    <p:sldId id="256" r:id="rId6"/>
    <p:sldId id="365" r:id="rId7"/>
    <p:sldId id="369" r:id="rId8"/>
    <p:sldId id="367"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5" r:id="rId23"/>
    <p:sldId id="416" r:id="rId24"/>
    <p:sldId id="417" r:id="rId25"/>
    <p:sldId id="418" r:id="rId26"/>
    <p:sldId id="419"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4" userDrawn="1">
          <p15:clr>
            <a:srgbClr val="A4A3A4"/>
          </p15:clr>
        </p15:guide>
        <p15:guide id="2" pos="4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00"/>
    <a:srgbClr val="003973"/>
    <a:srgbClr val="5D1F77"/>
    <a:srgbClr val="1A1449"/>
    <a:srgbClr val="43773D"/>
    <a:srgbClr val="43773E"/>
    <a:srgbClr val="8CC046"/>
    <a:srgbClr val="2D5D9F"/>
    <a:srgbClr val="EE7633"/>
    <a:srgbClr val="00B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88430-DF11-DA75-8A0F-571AF5ECF0CB}" v="11" dt="2024-07-25T12:59:54.644"/>
    <p1510:client id="{81CB4F71-E56D-6320-8EC7-1AAB20299642}" v="10" dt="2024-07-25T13:18:01.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294"/>
        <p:guide pos="499"/>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9388430-DF11-DA75-8A0F-571AF5ECF0CB}"/>
    <pc:docChg chg="modSld">
      <pc:chgData name="" userId="" providerId="" clId="Web-{09388430-DF11-DA75-8A0F-571AF5ECF0CB}" dt="2024-07-25T12:57:45.449" v="0" actId="20577"/>
      <pc:docMkLst>
        <pc:docMk/>
      </pc:docMkLst>
      <pc:sldChg chg="modSp">
        <pc:chgData name="" userId="" providerId="" clId="Web-{09388430-DF11-DA75-8A0F-571AF5ECF0CB}" dt="2024-07-25T12:57:45.449" v="0" actId="20577"/>
        <pc:sldMkLst>
          <pc:docMk/>
          <pc:sldMk cId="2012853128" sldId="256"/>
        </pc:sldMkLst>
        <pc:spChg chg="mod">
          <ac:chgData name="" userId="" providerId="" clId="Web-{09388430-DF11-DA75-8A0F-571AF5ECF0CB}" dt="2024-07-25T12:57:45.449" v="0" actId="20577"/>
          <ac:spMkLst>
            <pc:docMk/>
            <pc:sldMk cId="2012853128" sldId="256"/>
            <ac:spMk id="2" creationId="{00000000-0000-0000-0000-000000000000}"/>
          </ac:spMkLst>
        </pc:spChg>
      </pc:sldChg>
    </pc:docChg>
  </pc:docChgLst>
  <pc:docChgLst>
    <pc:chgData name="Rachel Parry (Staff)" userId="S::absc12@bangor.ac.uk::843a2ab9-051e-46ab-86c0-7492c6a41480" providerId="AD" clId="Web-{81CB4F71-E56D-6320-8EC7-1AAB20299642}"/>
    <pc:docChg chg="modSld">
      <pc:chgData name="Rachel Parry (Staff)" userId="S::absc12@bangor.ac.uk::843a2ab9-051e-46ab-86c0-7492c6a41480" providerId="AD" clId="Web-{81CB4F71-E56D-6320-8EC7-1AAB20299642}" dt="2024-07-25T13:18:01.645" v="12" actId="1076"/>
      <pc:docMkLst>
        <pc:docMk/>
      </pc:docMkLst>
      <pc:sldChg chg="addSp modSp">
        <pc:chgData name="Rachel Parry (Staff)" userId="S::absc12@bangor.ac.uk::843a2ab9-051e-46ab-86c0-7492c6a41480" providerId="AD" clId="Web-{81CB4F71-E56D-6320-8EC7-1AAB20299642}" dt="2024-07-25T13:18:01.645" v="12" actId="1076"/>
        <pc:sldMkLst>
          <pc:docMk/>
          <pc:sldMk cId="3893181464" sldId="419"/>
        </pc:sldMkLst>
        <pc:spChg chg="mod">
          <ac:chgData name="Rachel Parry (Staff)" userId="S::absc12@bangor.ac.uk::843a2ab9-051e-46ab-86c0-7492c6a41480" providerId="AD" clId="Web-{81CB4F71-E56D-6320-8EC7-1AAB20299642}" dt="2024-07-25T13:17:50.551" v="10" actId="20577"/>
          <ac:spMkLst>
            <pc:docMk/>
            <pc:sldMk cId="3893181464" sldId="419"/>
            <ac:spMk id="3" creationId="{ECE8825E-3B41-86D2-2919-A903F55F89AD}"/>
          </ac:spMkLst>
        </pc:spChg>
        <pc:picChg chg="add mod">
          <ac:chgData name="Rachel Parry (Staff)" userId="S::absc12@bangor.ac.uk::843a2ab9-051e-46ab-86c0-7492c6a41480" providerId="AD" clId="Web-{81CB4F71-E56D-6320-8EC7-1AAB20299642}" dt="2024-07-25T13:18:01.645" v="12" actId="1076"/>
          <ac:picMkLst>
            <pc:docMk/>
            <pc:sldMk cId="3893181464" sldId="419"/>
            <ac:picMk id="4" creationId="{8E735F79-87B7-2F21-EAFF-D41002188208}"/>
          </ac:picMkLst>
        </pc:picChg>
      </pc:sldChg>
    </pc:docChg>
  </pc:docChgLst>
  <pc:docChgLst>
    <pc:chgData name="Rachel Parry (Staff)" userId="S::absc12@bangor.ac.uk::843a2ab9-051e-46ab-86c0-7492c6a41480" providerId="AD" clId="Web-{09388430-DF11-DA75-8A0F-571AF5ECF0CB}"/>
    <pc:docChg chg="modSld">
      <pc:chgData name="Rachel Parry (Staff)" userId="S::absc12@bangor.ac.uk::843a2ab9-051e-46ab-86c0-7492c6a41480" providerId="AD" clId="Web-{09388430-DF11-DA75-8A0F-571AF5ECF0CB}" dt="2024-07-25T12:59:54.644" v="8" actId="20577"/>
      <pc:docMkLst>
        <pc:docMk/>
      </pc:docMkLst>
      <pc:sldChg chg="modSp">
        <pc:chgData name="Rachel Parry (Staff)" userId="S::absc12@bangor.ac.uk::843a2ab9-051e-46ab-86c0-7492c6a41480" providerId="AD" clId="Web-{09388430-DF11-DA75-8A0F-571AF5ECF0CB}" dt="2024-07-25T12:57:49.512" v="1" actId="20577"/>
        <pc:sldMkLst>
          <pc:docMk/>
          <pc:sldMk cId="2012853128" sldId="256"/>
        </pc:sldMkLst>
        <pc:spChg chg="mod">
          <ac:chgData name="Rachel Parry (Staff)" userId="S::absc12@bangor.ac.uk::843a2ab9-051e-46ab-86c0-7492c6a41480" providerId="AD" clId="Web-{09388430-DF11-DA75-8A0F-571AF5ECF0CB}" dt="2024-07-25T12:57:49.512" v="1" actId="20577"/>
          <ac:spMkLst>
            <pc:docMk/>
            <pc:sldMk cId="2012853128" sldId="256"/>
            <ac:spMk id="2" creationId="{00000000-0000-0000-0000-000000000000}"/>
          </ac:spMkLst>
        </pc:spChg>
      </pc:sldChg>
      <pc:sldChg chg="modSp">
        <pc:chgData name="Rachel Parry (Staff)" userId="S::absc12@bangor.ac.uk::843a2ab9-051e-46ab-86c0-7492c6a41480" providerId="AD" clId="Web-{09388430-DF11-DA75-8A0F-571AF5ECF0CB}" dt="2024-07-25T12:59:54.644" v="8" actId="20577"/>
        <pc:sldMkLst>
          <pc:docMk/>
          <pc:sldMk cId="3893181464" sldId="419"/>
        </pc:sldMkLst>
        <pc:spChg chg="mod">
          <ac:chgData name="Rachel Parry (Staff)" userId="S::absc12@bangor.ac.uk::843a2ab9-051e-46ab-86c0-7492c6a41480" providerId="AD" clId="Web-{09388430-DF11-DA75-8A0F-571AF5ECF0CB}" dt="2024-07-25T12:59:54.644" v="8" actId="20577"/>
          <ac:spMkLst>
            <pc:docMk/>
            <pc:sldMk cId="3893181464" sldId="419"/>
            <ac:spMk id="3" creationId="{ECE8825E-3B41-86D2-2919-A903F55F89A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FF7CFB0-5327-440D-9BC6-27619EF7352E}" type="datetimeFigureOut">
              <a:rPr lang="en-GB" smtClean="0"/>
              <a:t>25/07/2024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709CC39-4ED0-41EB-9180-07F48DC99F81}" type="slidenum">
              <a:rPr lang="en-GB" smtClean="0"/>
              <a:t>‹#›</a:t>
            </a:fld>
            <a:endParaRPr lang="en-GB"/>
          </a:p>
        </p:txBody>
      </p:sp>
    </p:spTree>
    <p:extLst>
      <p:ext uri="{BB962C8B-B14F-4D97-AF65-F5344CB8AC3E}">
        <p14:creationId xmlns:p14="http://schemas.microsoft.com/office/powerpoint/2010/main" val="1409924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FDDA455-0AA6-4389-B83E-EAE434970217}" type="datetimeFigureOut">
              <a:rPr lang="en-GB" smtClean="0"/>
              <a:t>25/07/2024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17E1A6-A0AD-4C8B-89F1-67A7D9DA04B2}" type="slidenum">
              <a:rPr lang="en-GB" smtClean="0"/>
              <a:t>‹#›</a:t>
            </a:fld>
            <a:endParaRPr lang="en-GB"/>
          </a:p>
        </p:txBody>
      </p:sp>
    </p:spTree>
    <p:extLst>
      <p:ext uri="{BB962C8B-B14F-4D97-AF65-F5344CB8AC3E}">
        <p14:creationId xmlns:p14="http://schemas.microsoft.com/office/powerpoint/2010/main" val="37629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17E1A6-A0AD-4C8B-89F1-67A7D9DA04B2}" type="slidenum">
              <a:rPr lang="en-GB" smtClean="0"/>
              <a:t>1</a:t>
            </a:fld>
            <a:endParaRPr lang="en-GB"/>
          </a:p>
        </p:txBody>
      </p:sp>
    </p:spTree>
    <p:extLst>
      <p:ext uri="{BB962C8B-B14F-4D97-AF65-F5344CB8AC3E}">
        <p14:creationId xmlns:p14="http://schemas.microsoft.com/office/powerpoint/2010/main" val="269602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98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17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33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982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465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78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45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176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564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92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17E1A6-A0AD-4C8B-89F1-67A7D9DA04B2}" type="slidenum">
              <a:rPr lang="en-GB" smtClean="0"/>
              <a:t>2</a:t>
            </a:fld>
            <a:endParaRPr lang="en-GB"/>
          </a:p>
        </p:txBody>
      </p:sp>
    </p:spTree>
    <p:extLst>
      <p:ext uri="{BB962C8B-B14F-4D97-AF65-F5344CB8AC3E}">
        <p14:creationId xmlns:p14="http://schemas.microsoft.com/office/powerpoint/2010/main" val="3554638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634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13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837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02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32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24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77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24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31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C76688-AC3D-4B13-88CB-294688A4C9A3}" type="datetimeFigureOut">
              <a:rPr lang="en-GB" smtClean="0"/>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2907882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76688-AC3D-4B13-88CB-294688A4C9A3}" type="datetimeFigureOut">
              <a:rPr lang="en-GB" smtClean="0"/>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123089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76688-AC3D-4B13-88CB-294688A4C9A3}" type="datetimeFigureOut">
              <a:rPr lang="en-GB" smtClean="0"/>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310341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4CABE-D276-4F67-B514-5C626775494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635DDA-861F-4A31-9217-9B7D794B8DF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76CB18-4D76-4723-BC7B-B880F484AAB7}"/>
              </a:ext>
            </a:extLst>
          </p:cNvPr>
          <p:cNvSpPr>
            <a:spLocks noGrp="1"/>
          </p:cNvSpPr>
          <p:nvPr>
            <p:ph type="dt" sz="half" idx="10"/>
          </p:nvPr>
        </p:nvSpPr>
        <p:spPr/>
        <p:txBody>
          <a:bodyPr/>
          <a:lstStyle/>
          <a:p>
            <a:fld id="{B655FAD2-1ECB-4DE8-BA94-CAA5A576107F}" type="datetimeFigureOut">
              <a:rPr lang="en-GB" smtClean="0"/>
              <a:t>25/07/2024</a:t>
            </a:fld>
            <a:endParaRPr lang="en-GB"/>
          </a:p>
        </p:txBody>
      </p:sp>
      <p:sp>
        <p:nvSpPr>
          <p:cNvPr id="5" name="Footer Placeholder 4">
            <a:extLst>
              <a:ext uri="{FF2B5EF4-FFF2-40B4-BE49-F238E27FC236}">
                <a16:creationId xmlns:a16="http://schemas.microsoft.com/office/drawing/2014/main" id="{FECC0572-0082-40EE-B8DA-C114309B3A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81D1B4-4454-4958-8A6B-E06FD06EAF62}"/>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2751879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F195-E974-4E12-A34A-34DD0930BF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0F5501-B765-49B9-B1CA-CDE601D4DB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3DE4C7-54A1-4472-8453-221CA90B524D}"/>
              </a:ext>
            </a:extLst>
          </p:cNvPr>
          <p:cNvSpPr>
            <a:spLocks noGrp="1"/>
          </p:cNvSpPr>
          <p:nvPr>
            <p:ph type="dt" sz="half" idx="10"/>
          </p:nvPr>
        </p:nvSpPr>
        <p:spPr/>
        <p:txBody>
          <a:bodyPr/>
          <a:lstStyle/>
          <a:p>
            <a:fld id="{B655FAD2-1ECB-4DE8-BA94-CAA5A576107F}" type="datetimeFigureOut">
              <a:rPr lang="en-GB" smtClean="0"/>
              <a:t>25/07/2024</a:t>
            </a:fld>
            <a:endParaRPr lang="en-GB"/>
          </a:p>
        </p:txBody>
      </p:sp>
      <p:sp>
        <p:nvSpPr>
          <p:cNvPr id="5" name="Footer Placeholder 4">
            <a:extLst>
              <a:ext uri="{FF2B5EF4-FFF2-40B4-BE49-F238E27FC236}">
                <a16:creationId xmlns:a16="http://schemas.microsoft.com/office/drawing/2014/main" id="{D3D43D16-DA8F-4A49-A7FB-43DA77FD53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9BF687-4ADC-4FEF-AA80-9843493D791E}"/>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1954019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0F45-08DC-4824-8970-32AEAE898EC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D48602-2560-4B15-84AA-3C4070DB0D9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09729E-0181-4FBF-875F-A0EC0BD02484}"/>
              </a:ext>
            </a:extLst>
          </p:cNvPr>
          <p:cNvSpPr>
            <a:spLocks noGrp="1"/>
          </p:cNvSpPr>
          <p:nvPr>
            <p:ph type="dt" sz="half" idx="10"/>
          </p:nvPr>
        </p:nvSpPr>
        <p:spPr/>
        <p:txBody>
          <a:bodyPr/>
          <a:lstStyle/>
          <a:p>
            <a:fld id="{B655FAD2-1ECB-4DE8-BA94-CAA5A576107F}" type="datetimeFigureOut">
              <a:rPr lang="en-GB" smtClean="0"/>
              <a:t>25/07/2024</a:t>
            </a:fld>
            <a:endParaRPr lang="en-GB"/>
          </a:p>
        </p:txBody>
      </p:sp>
      <p:sp>
        <p:nvSpPr>
          <p:cNvPr id="5" name="Footer Placeholder 4">
            <a:extLst>
              <a:ext uri="{FF2B5EF4-FFF2-40B4-BE49-F238E27FC236}">
                <a16:creationId xmlns:a16="http://schemas.microsoft.com/office/drawing/2014/main" id="{6F10FDE4-2542-4FE9-9C71-B1F1C7FB12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D58E44-00FE-41F3-B006-EBCCD74F8C71}"/>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2919730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6E7E-BFE0-4E98-9EFA-1912D30BF6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BD1309-D49B-46E2-A558-7D8C28CF3AA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56135E-6095-468F-AD23-6DE8AD71B57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94C001-6DF5-4A1D-B910-1A2E63DEFA98}"/>
              </a:ext>
            </a:extLst>
          </p:cNvPr>
          <p:cNvSpPr>
            <a:spLocks noGrp="1"/>
          </p:cNvSpPr>
          <p:nvPr>
            <p:ph type="dt" sz="half" idx="10"/>
          </p:nvPr>
        </p:nvSpPr>
        <p:spPr/>
        <p:txBody>
          <a:bodyPr/>
          <a:lstStyle/>
          <a:p>
            <a:fld id="{B655FAD2-1ECB-4DE8-BA94-CAA5A576107F}" type="datetimeFigureOut">
              <a:rPr lang="en-GB" smtClean="0"/>
              <a:t>25/07/2024</a:t>
            </a:fld>
            <a:endParaRPr lang="en-GB"/>
          </a:p>
        </p:txBody>
      </p:sp>
      <p:sp>
        <p:nvSpPr>
          <p:cNvPr id="6" name="Footer Placeholder 5">
            <a:extLst>
              <a:ext uri="{FF2B5EF4-FFF2-40B4-BE49-F238E27FC236}">
                <a16:creationId xmlns:a16="http://schemas.microsoft.com/office/drawing/2014/main" id="{80F8BA66-E976-4717-9BEB-C12B862ADE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75499-79A5-489F-A2D6-E0961B01EB17}"/>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2820737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34F4-7A4A-42B0-BA98-17B946E3B81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FF89B-7902-4796-98DA-551F483AB9E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1DB3C9-6D15-4D21-9A99-66A28653031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14C3C6-6E64-4725-9057-9E2CAA261A6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F16D2F-CED1-4AA3-8BD5-542642586C1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0C9F6B-1588-420B-8F2E-BC58A854740A}"/>
              </a:ext>
            </a:extLst>
          </p:cNvPr>
          <p:cNvSpPr>
            <a:spLocks noGrp="1"/>
          </p:cNvSpPr>
          <p:nvPr>
            <p:ph type="dt" sz="half" idx="10"/>
          </p:nvPr>
        </p:nvSpPr>
        <p:spPr/>
        <p:txBody>
          <a:bodyPr/>
          <a:lstStyle/>
          <a:p>
            <a:fld id="{B655FAD2-1ECB-4DE8-BA94-CAA5A576107F}" type="datetimeFigureOut">
              <a:rPr lang="en-GB" smtClean="0"/>
              <a:t>25/07/2024</a:t>
            </a:fld>
            <a:endParaRPr lang="en-GB"/>
          </a:p>
        </p:txBody>
      </p:sp>
      <p:sp>
        <p:nvSpPr>
          <p:cNvPr id="8" name="Footer Placeholder 7">
            <a:extLst>
              <a:ext uri="{FF2B5EF4-FFF2-40B4-BE49-F238E27FC236}">
                <a16:creationId xmlns:a16="http://schemas.microsoft.com/office/drawing/2014/main" id="{7C8DF7EE-31D2-4DCD-A204-81C25DA2F3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0488E7-ED27-44BD-86F6-94C017AED579}"/>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3536035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CB74-BDE7-4484-98D0-ED34AD3811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054339-5109-4C9C-83EE-23BFA6C805D2}"/>
              </a:ext>
            </a:extLst>
          </p:cNvPr>
          <p:cNvSpPr>
            <a:spLocks noGrp="1"/>
          </p:cNvSpPr>
          <p:nvPr>
            <p:ph type="dt" sz="half" idx="10"/>
          </p:nvPr>
        </p:nvSpPr>
        <p:spPr/>
        <p:txBody>
          <a:bodyPr/>
          <a:lstStyle/>
          <a:p>
            <a:fld id="{B655FAD2-1ECB-4DE8-BA94-CAA5A576107F}" type="datetimeFigureOut">
              <a:rPr lang="en-GB" smtClean="0"/>
              <a:t>25/07/2024</a:t>
            </a:fld>
            <a:endParaRPr lang="en-GB"/>
          </a:p>
        </p:txBody>
      </p:sp>
      <p:sp>
        <p:nvSpPr>
          <p:cNvPr id="4" name="Footer Placeholder 3">
            <a:extLst>
              <a:ext uri="{FF2B5EF4-FFF2-40B4-BE49-F238E27FC236}">
                <a16:creationId xmlns:a16="http://schemas.microsoft.com/office/drawing/2014/main" id="{68F9EBE0-AF5C-45F6-A4D1-B1DFA5B16D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99CEED-AB47-4F95-AB19-B2C260FCF238}"/>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3207022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E6135-92E8-41D0-A7E0-A0E4487C4EA5}"/>
              </a:ext>
            </a:extLst>
          </p:cNvPr>
          <p:cNvSpPr>
            <a:spLocks noGrp="1"/>
          </p:cNvSpPr>
          <p:nvPr>
            <p:ph type="dt" sz="half" idx="10"/>
          </p:nvPr>
        </p:nvSpPr>
        <p:spPr/>
        <p:txBody>
          <a:bodyPr/>
          <a:lstStyle/>
          <a:p>
            <a:fld id="{B655FAD2-1ECB-4DE8-BA94-CAA5A576107F}" type="datetimeFigureOut">
              <a:rPr lang="en-GB" smtClean="0"/>
              <a:t>25/07/2024</a:t>
            </a:fld>
            <a:endParaRPr lang="en-GB"/>
          </a:p>
        </p:txBody>
      </p:sp>
      <p:sp>
        <p:nvSpPr>
          <p:cNvPr id="3" name="Footer Placeholder 2">
            <a:extLst>
              <a:ext uri="{FF2B5EF4-FFF2-40B4-BE49-F238E27FC236}">
                <a16:creationId xmlns:a16="http://schemas.microsoft.com/office/drawing/2014/main" id="{4B3F04EB-F5D5-4680-AEBE-1A572D95A4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F85DA2-93CE-4F54-A4B6-3221F4CC5A98}"/>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2590358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6A0-38DC-4D39-9C47-55CD63C1D8C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71D29C-3896-4B05-9A31-F5A1D0D6061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E52511-5295-42B1-A2BA-ECB58100E0C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152D05-06ED-42D8-83DA-292DCB001672}"/>
              </a:ext>
            </a:extLst>
          </p:cNvPr>
          <p:cNvSpPr>
            <a:spLocks noGrp="1"/>
          </p:cNvSpPr>
          <p:nvPr>
            <p:ph type="dt" sz="half" idx="10"/>
          </p:nvPr>
        </p:nvSpPr>
        <p:spPr/>
        <p:txBody>
          <a:bodyPr/>
          <a:lstStyle/>
          <a:p>
            <a:fld id="{B655FAD2-1ECB-4DE8-BA94-CAA5A576107F}" type="datetimeFigureOut">
              <a:rPr lang="en-GB" smtClean="0"/>
              <a:t>25/07/2024</a:t>
            </a:fld>
            <a:endParaRPr lang="en-GB"/>
          </a:p>
        </p:txBody>
      </p:sp>
      <p:sp>
        <p:nvSpPr>
          <p:cNvPr id="6" name="Footer Placeholder 5">
            <a:extLst>
              <a:ext uri="{FF2B5EF4-FFF2-40B4-BE49-F238E27FC236}">
                <a16:creationId xmlns:a16="http://schemas.microsoft.com/office/drawing/2014/main" id="{8D6CD16F-1BFA-4E72-9C31-2D3E1A9BA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9558E0-9DE8-44ED-BE81-E24651753311}"/>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61067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76688-AC3D-4B13-88CB-294688A4C9A3}" type="datetimeFigureOut">
              <a:rPr lang="en-GB" smtClean="0"/>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541392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429A-3ACD-4EE8-80F2-763AB132D16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7C620B-F0DE-4A1A-AEFB-013E9A96EB9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3F41B7-F4A1-4D72-94C5-85E1A6A683B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3B6AA9-F3B8-48A5-A6A9-96FEC200FE2D}"/>
              </a:ext>
            </a:extLst>
          </p:cNvPr>
          <p:cNvSpPr>
            <a:spLocks noGrp="1"/>
          </p:cNvSpPr>
          <p:nvPr>
            <p:ph type="dt" sz="half" idx="10"/>
          </p:nvPr>
        </p:nvSpPr>
        <p:spPr/>
        <p:txBody>
          <a:bodyPr/>
          <a:lstStyle/>
          <a:p>
            <a:fld id="{B655FAD2-1ECB-4DE8-BA94-CAA5A576107F}" type="datetimeFigureOut">
              <a:rPr lang="en-GB" smtClean="0"/>
              <a:t>25/07/2024</a:t>
            </a:fld>
            <a:endParaRPr lang="en-GB"/>
          </a:p>
        </p:txBody>
      </p:sp>
      <p:sp>
        <p:nvSpPr>
          <p:cNvPr id="6" name="Footer Placeholder 5">
            <a:extLst>
              <a:ext uri="{FF2B5EF4-FFF2-40B4-BE49-F238E27FC236}">
                <a16:creationId xmlns:a16="http://schemas.microsoft.com/office/drawing/2014/main" id="{331FD120-F7EA-4573-942C-75D40D5BB6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CFE1CA-459D-4E08-98E2-69B88AE5E8EC}"/>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3555374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D4CB-8A2F-4C2C-BD52-E7CCC77712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FF1ACD-6654-4A00-A255-9891E98750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364BD0-4945-43DA-8BE5-6D3D3D730A40}"/>
              </a:ext>
            </a:extLst>
          </p:cNvPr>
          <p:cNvSpPr>
            <a:spLocks noGrp="1"/>
          </p:cNvSpPr>
          <p:nvPr>
            <p:ph type="dt" sz="half" idx="10"/>
          </p:nvPr>
        </p:nvSpPr>
        <p:spPr/>
        <p:txBody>
          <a:bodyPr/>
          <a:lstStyle/>
          <a:p>
            <a:fld id="{B655FAD2-1ECB-4DE8-BA94-CAA5A576107F}" type="datetimeFigureOut">
              <a:rPr lang="en-GB" smtClean="0"/>
              <a:t>25/07/2024</a:t>
            </a:fld>
            <a:endParaRPr lang="en-GB"/>
          </a:p>
        </p:txBody>
      </p:sp>
      <p:sp>
        <p:nvSpPr>
          <p:cNvPr id="5" name="Footer Placeholder 4">
            <a:extLst>
              <a:ext uri="{FF2B5EF4-FFF2-40B4-BE49-F238E27FC236}">
                <a16:creationId xmlns:a16="http://schemas.microsoft.com/office/drawing/2014/main" id="{116E4DEB-9043-41B8-A086-A1F9059A24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906FAA-3EBC-4B10-A81F-99AF1F6361BF}"/>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1066750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C8B98F-307E-4A94-A200-9FDF9AA597D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8C9E65-E006-4669-B10F-24C8F0FBE46F}"/>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C4272-E550-49D4-83BB-D9367635FB95}"/>
              </a:ext>
            </a:extLst>
          </p:cNvPr>
          <p:cNvSpPr>
            <a:spLocks noGrp="1"/>
          </p:cNvSpPr>
          <p:nvPr>
            <p:ph type="dt" sz="half" idx="10"/>
          </p:nvPr>
        </p:nvSpPr>
        <p:spPr/>
        <p:txBody>
          <a:bodyPr/>
          <a:lstStyle/>
          <a:p>
            <a:fld id="{B655FAD2-1ECB-4DE8-BA94-CAA5A576107F}" type="datetimeFigureOut">
              <a:rPr lang="en-GB" smtClean="0"/>
              <a:t>25/07/2024</a:t>
            </a:fld>
            <a:endParaRPr lang="en-GB"/>
          </a:p>
        </p:txBody>
      </p:sp>
      <p:sp>
        <p:nvSpPr>
          <p:cNvPr id="5" name="Footer Placeholder 4">
            <a:extLst>
              <a:ext uri="{FF2B5EF4-FFF2-40B4-BE49-F238E27FC236}">
                <a16:creationId xmlns:a16="http://schemas.microsoft.com/office/drawing/2014/main" id="{72297261-7B53-4E00-9104-7222DC1981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F539E9-7FAC-4419-8739-EFC182DBAA26}"/>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369600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76688-AC3D-4B13-88CB-294688A4C9A3}" type="datetimeFigureOut">
              <a:rPr lang="en-GB" smtClean="0"/>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152327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C76688-AC3D-4B13-88CB-294688A4C9A3}" type="datetimeFigureOut">
              <a:rPr lang="en-GB" smtClean="0"/>
              <a:t>25/07/2024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69263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C76688-AC3D-4B13-88CB-294688A4C9A3}" type="datetimeFigureOut">
              <a:rPr lang="en-GB" smtClean="0"/>
              <a:t>25/07/2024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324977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C76688-AC3D-4B13-88CB-294688A4C9A3}" type="datetimeFigureOut">
              <a:rPr lang="en-GB" smtClean="0"/>
              <a:t>25/07/2024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200185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76688-AC3D-4B13-88CB-294688A4C9A3}" type="datetimeFigureOut">
              <a:rPr lang="en-GB" smtClean="0"/>
              <a:t>25/07/2024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222491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76688-AC3D-4B13-88CB-294688A4C9A3}" type="datetimeFigureOut">
              <a:rPr lang="en-GB" smtClean="0"/>
              <a:t>25/07/2024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382842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76688-AC3D-4B13-88CB-294688A4C9A3}" type="datetimeFigureOut">
              <a:rPr lang="en-GB" smtClean="0"/>
              <a:t>25/07/2024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331115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76688-AC3D-4B13-88CB-294688A4C9A3}" type="datetimeFigureOut">
              <a:rPr lang="en-GB" smtClean="0"/>
              <a:t>25/07/2024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5E6FA-9DB6-470D-95B6-D8E26E275B30}" type="slidenum">
              <a:rPr lang="en-GB" smtClean="0"/>
              <a:t>‹#›</a:t>
            </a:fld>
            <a:endParaRPr lang="en-GB"/>
          </a:p>
        </p:txBody>
      </p:sp>
    </p:spTree>
    <p:extLst>
      <p:ext uri="{BB962C8B-B14F-4D97-AF65-F5344CB8AC3E}">
        <p14:creationId xmlns:p14="http://schemas.microsoft.com/office/powerpoint/2010/main" val="1237560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023406-ED0B-4B6D-82FD-B660E8ABDCB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305C85-F8C4-4400-964B-1D918AF49AC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A8FCCE-05F3-473B-A0D9-E54E4C917C9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5FAD2-1ECB-4DE8-BA94-CAA5A576107F}" type="datetimeFigureOut">
              <a:rPr lang="en-GB" smtClean="0"/>
              <a:t>25/07/2024</a:t>
            </a:fld>
            <a:endParaRPr lang="en-GB"/>
          </a:p>
        </p:txBody>
      </p:sp>
      <p:sp>
        <p:nvSpPr>
          <p:cNvPr id="5" name="Footer Placeholder 4">
            <a:extLst>
              <a:ext uri="{FF2B5EF4-FFF2-40B4-BE49-F238E27FC236}">
                <a16:creationId xmlns:a16="http://schemas.microsoft.com/office/drawing/2014/main" id="{6F189453-E914-4651-B3BA-B9D14E6CE97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517999-9C90-476A-BB90-B0F5337608F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4EE6E-86BB-4930-8CC9-4B3436EB28A4}" type="slidenum">
              <a:rPr lang="en-GB" smtClean="0"/>
              <a:t>‹#›</a:t>
            </a:fld>
            <a:endParaRPr lang="en-GB"/>
          </a:p>
        </p:txBody>
      </p:sp>
    </p:spTree>
    <p:extLst>
      <p:ext uri="{BB962C8B-B14F-4D97-AF65-F5344CB8AC3E}">
        <p14:creationId xmlns:p14="http://schemas.microsoft.com/office/powerpoint/2010/main" val="2654073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png"/><Relationship Id="rId7" Type="http://schemas.openxmlformats.org/officeDocument/2006/relationships/image" Target="http://0.tqn.com/d/chemistry/1/0/l/1/1/gatheringpoint.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0.png"/><Relationship Id="rId10" Type="http://schemas.openxmlformats.org/officeDocument/2006/relationships/image" Target="../media/image27.gif"/><Relationship Id="rId4" Type="http://schemas.openxmlformats.org/officeDocument/2006/relationships/image" Target="../media/image3.png"/><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www.bangor.ac.uk/hss/students/students.php.e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www.bangor.ac.uk/hss/students/students.php.en" TargetMode="External"/><Relationship Id="rId7"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bangor.ac.uk/environment" TargetMode="External"/><Relationship Id="rId4" Type="http://schemas.openxmlformats.org/officeDocument/2006/relationships/hyperlink" Target="http://www.bangor.ac.uk/sustainability" TargetMode="External"/><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emf"/><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2.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bangor.ac.uk/" TargetMode="External"/><Relationship Id="rId7" Type="http://schemas.openxmlformats.org/officeDocument/2006/relationships/hyperlink" Target="https://www.bangor.ac.uk/sustainabilit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undebbangor.com/" TargetMode="External"/><Relationship Id="rId5" Type="http://schemas.openxmlformats.org/officeDocument/2006/relationships/hyperlink" Target="https://www.bangor.ac.uk/hss/" TargetMode="External"/><Relationship Id="rId4" Type="http://schemas.openxmlformats.org/officeDocument/2006/relationships/hyperlink" Target="https://www.bangor.ac.uk/studentservices/" TargetMode="Externa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forms.office.com/e/5Sx9cdkzX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http://0.tqn.com/d/chemistry/1/0/l/1/1/gatheringpoint.jpg" TargetMode="External"/><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038350"/>
            <a:ext cx="6858000" cy="3190875"/>
          </a:xfrm>
        </p:spPr>
        <p:txBody>
          <a:bodyPr anchor="ctr">
            <a:noAutofit/>
          </a:bodyPr>
          <a:lstStyle/>
          <a:p>
            <a:pPr>
              <a:lnSpc>
                <a:spcPct val="120000"/>
              </a:lnSpc>
            </a:pPr>
            <a:br>
              <a:rPr lang="en-GB" sz="3600" b="1" cap="all">
                <a:solidFill>
                  <a:srgbClr val="5D1F77"/>
                </a:solidFill>
                <a:latin typeface="Arial"/>
                <a:cs typeface="Arial"/>
              </a:rPr>
            </a:br>
            <a:r>
              <a:rPr lang="en-GB" sz="3600" b="1" cap="all">
                <a:solidFill>
                  <a:srgbClr val="5D1F77"/>
                </a:solidFill>
                <a:latin typeface="Arial"/>
                <a:cs typeface="Arial"/>
              </a:rPr>
              <a:t>WELCOME 2024/25</a:t>
            </a:r>
            <a:br>
              <a:rPr lang="en-GB" sz="3600" b="1" cap="all">
                <a:latin typeface="Arial" panose="020B0604020202020204" pitchFamily="34" charset="0"/>
                <a:cs typeface="Arial" panose="020B0604020202020204" pitchFamily="34" charset="0"/>
              </a:rPr>
            </a:br>
            <a:r>
              <a:rPr lang="en-GB" sz="3600" b="1" cap="all">
                <a:solidFill>
                  <a:srgbClr val="5D1F77"/>
                </a:solidFill>
                <a:latin typeface="Arial"/>
                <a:cs typeface="Arial"/>
              </a:rPr>
              <a:t>Student Health &amp; Safety Information</a:t>
            </a:r>
            <a:br>
              <a:rPr lang="en-GB" sz="2000" b="1" cap="all">
                <a:solidFill>
                  <a:srgbClr val="5D1F77"/>
                </a:solidFill>
                <a:latin typeface="Arial"/>
                <a:cs typeface="Arial"/>
              </a:rPr>
            </a:br>
            <a:br>
              <a:rPr lang="en-GB" sz="3600" b="1" cap="all">
                <a:solidFill>
                  <a:srgbClr val="5D1F77"/>
                </a:solidFill>
                <a:latin typeface="Arial"/>
                <a:cs typeface="Arial"/>
              </a:rPr>
            </a:br>
            <a:r>
              <a:rPr lang="en-GB" sz="2000" b="1" i="0" u="none" strike="noStrike" cap="all">
                <a:solidFill>
                  <a:srgbClr val="5D1F77"/>
                </a:solidFill>
                <a:effectLst/>
                <a:latin typeface="Arial"/>
                <a:cs typeface="Arial"/>
              </a:rPr>
              <a:t>N.B. ALL NEW STUDENTS ARE REQUIRED TO READ THE INFORMATION IN THIS PRESENTATION AND CONFIRM AT THE END THAT THEY HAVE DONE SO.</a:t>
            </a:r>
            <a:r>
              <a:rPr lang="en-GB" sz="2000" b="0" i="0">
                <a:solidFill>
                  <a:srgbClr val="5D1F77"/>
                </a:solidFill>
                <a:effectLst/>
                <a:latin typeface="Arial"/>
                <a:cs typeface="Arial"/>
              </a:rPr>
              <a:t>​</a:t>
            </a:r>
            <a:endParaRPr lang="en-GB" sz="2000" b="1" cap="all">
              <a:solidFill>
                <a:srgbClr val="5D1F77"/>
              </a:solidFill>
              <a:latin typeface="Arial"/>
              <a:cs typeface="Arial"/>
            </a:endParaRPr>
          </a:p>
        </p:txBody>
      </p:sp>
      <p:pic>
        <p:nvPicPr>
          <p:cNvPr id="22" name="Bangor_Logo_A1 copy.pdf" descr="Bangor_Logo_A1 copy.pdf">
            <a:extLst>
              <a:ext uri="{FF2B5EF4-FFF2-40B4-BE49-F238E27FC236}">
                <a16:creationId xmlns:a16="http://schemas.microsoft.com/office/drawing/2014/main" id="{5BF43E8C-1900-4C5E-B8DF-BCC92D389B52}"/>
              </a:ext>
            </a:extLst>
          </p:cNvPr>
          <p:cNvPicPr>
            <a:picLocks noChangeAspect="1"/>
          </p:cNvPicPr>
          <p:nvPr/>
        </p:nvPicPr>
        <p:blipFill>
          <a:blip r:embed="rId3"/>
          <a:stretch>
            <a:fillRect/>
          </a:stretch>
        </p:blipFill>
        <p:spPr>
          <a:xfrm>
            <a:off x="3879445" y="628741"/>
            <a:ext cx="1385110" cy="1117226"/>
          </a:xfrm>
          <a:prstGeom prst="rect">
            <a:avLst/>
          </a:prstGeom>
          <a:ln w="12700">
            <a:miter lim="400000"/>
          </a:ln>
        </p:spPr>
      </p:pic>
      <p:pic>
        <p:nvPicPr>
          <p:cNvPr id="23" name="Image" descr="Image">
            <a:extLst>
              <a:ext uri="{FF2B5EF4-FFF2-40B4-BE49-F238E27FC236}">
                <a16:creationId xmlns:a16="http://schemas.microsoft.com/office/drawing/2014/main" id="{178B8C9C-EBAC-4FF6-95C8-C3C2220E3AED}"/>
              </a:ext>
            </a:extLst>
          </p:cNvPr>
          <p:cNvPicPr>
            <a:picLocks noChangeAspect="1"/>
          </p:cNvPicPr>
          <p:nvPr/>
        </p:nvPicPr>
        <p:blipFill>
          <a:blip r:embed="rId4"/>
          <a:stretch>
            <a:fillRect/>
          </a:stretch>
        </p:blipFill>
        <p:spPr>
          <a:xfrm>
            <a:off x="6367029" y="-1"/>
            <a:ext cx="2324680" cy="6858001"/>
          </a:xfrm>
          <a:prstGeom prst="rect">
            <a:avLst/>
          </a:prstGeom>
          <a:ln w="12700">
            <a:miter lim="400000"/>
          </a:ln>
        </p:spPr>
      </p:pic>
    </p:spTree>
    <p:extLst>
      <p:ext uri="{BB962C8B-B14F-4D97-AF65-F5344CB8AC3E}">
        <p14:creationId xmlns:p14="http://schemas.microsoft.com/office/powerpoint/2010/main" val="2012853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Fire – Emergency Action</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8" name="Content Placeholder 2">
            <a:extLst>
              <a:ext uri="{FF2B5EF4-FFF2-40B4-BE49-F238E27FC236}">
                <a16:creationId xmlns:a16="http://schemas.microsoft.com/office/drawing/2014/main" id="{BEADA5C4-119D-4709-9641-242D78AF3840}"/>
              </a:ext>
            </a:extLst>
          </p:cNvPr>
          <p:cNvSpPr txBox="1">
            <a:spLocks/>
          </p:cNvSpPr>
          <p:nvPr/>
        </p:nvSpPr>
        <p:spPr>
          <a:xfrm>
            <a:off x="720000" y="1440000"/>
            <a:ext cx="4302000" cy="345092"/>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solidFill>
                  <a:schemeClr val="tx1">
                    <a:lumMod val="75000"/>
                    <a:lumOff val="25000"/>
                  </a:schemeClr>
                </a:solidFill>
                <a:latin typeface="Arial" panose="020B0604020202020204" pitchFamily="34" charset="0"/>
                <a:cs typeface="Arial" panose="020B0604020202020204" pitchFamily="34" charset="0"/>
              </a:rPr>
              <a:t>If you hear a fire alarm – DO NOT:</a:t>
            </a:r>
          </a:p>
        </p:txBody>
      </p:sp>
      <p:sp>
        <p:nvSpPr>
          <p:cNvPr id="24" name="Rounded Rectangle 15">
            <a:extLst>
              <a:ext uri="{FF2B5EF4-FFF2-40B4-BE49-F238E27FC236}">
                <a16:creationId xmlns:a16="http://schemas.microsoft.com/office/drawing/2014/main" id="{9F9708DF-155D-41D5-AD0E-9B327C2195BF}"/>
              </a:ext>
            </a:extLst>
          </p:cNvPr>
          <p:cNvSpPr/>
          <p:nvPr/>
        </p:nvSpPr>
        <p:spPr>
          <a:xfrm>
            <a:off x="1228060" y="2005399"/>
            <a:ext cx="5580000" cy="48600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sz="1700"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DO NOT use lifts</a:t>
            </a:r>
          </a:p>
        </p:txBody>
      </p:sp>
      <p:pic>
        <p:nvPicPr>
          <p:cNvPr id="31" name="Picture 30">
            <a:extLst>
              <a:ext uri="{FF2B5EF4-FFF2-40B4-BE49-F238E27FC236}">
                <a16:creationId xmlns:a16="http://schemas.microsoft.com/office/drawing/2014/main" id="{491A9756-5C54-49FB-991F-CF50ACF498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5575" y="1972566"/>
            <a:ext cx="567000" cy="553001"/>
          </a:xfrm>
          <a:prstGeom prst="ellipse">
            <a:avLst/>
          </a:prstGeom>
          <a:ln w="6350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sp>
        <p:nvSpPr>
          <p:cNvPr id="25" name="Rounded Rectangle 19">
            <a:extLst>
              <a:ext uri="{FF2B5EF4-FFF2-40B4-BE49-F238E27FC236}">
                <a16:creationId xmlns:a16="http://schemas.microsoft.com/office/drawing/2014/main" id="{BA45660D-C59C-43F6-8AEB-3B7593943EBD}"/>
              </a:ext>
            </a:extLst>
          </p:cNvPr>
          <p:cNvSpPr/>
          <p:nvPr/>
        </p:nvSpPr>
        <p:spPr>
          <a:xfrm>
            <a:off x="1228060" y="2783480"/>
            <a:ext cx="5580000" cy="48600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5100" defTabSz="514350">
              <a:defRPr/>
            </a:pPr>
            <a:r>
              <a:rPr lang="en-GB" sz="1700" b="1">
                <a:solidFill>
                  <a:schemeClr val="tx1">
                    <a:lumMod val="75000"/>
                    <a:lumOff val="25000"/>
                  </a:schemeClr>
                </a:solidFill>
                <a:latin typeface="Arial" panose="020B0604020202020204" pitchFamily="34" charset="0"/>
                <a:cs typeface="Arial" panose="020B0604020202020204" pitchFamily="34" charset="0"/>
              </a:rPr>
              <a:t>Take</a:t>
            </a:r>
            <a:r>
              <a:rPr lang="en-GB" sz="1700">
                <a:solidFill>
                  <a:schemeClr val="tx1">
                    <a:lumMod val="75000"/>
                    <a:lumOff val="25000"/>
                  </a:schemeClr>
                </a:solidFill>
                <a:latin typeface="Arial" panose="020B0604020202020204" pitchFamily="34" charset="0"/>
                <a:cs typeface="Arial" panose="020B0604020202020204" pitchFamily="34" charset="0"/>
              </a:rPr>
              <a:t> personal belongings, carry hot drinks etc</a:t>
            </a:r>
          </a:p>
        </p:txBody>
      </p:sp>
      <p:pic>
        <p:nvPicPr>
          <p:cNvPr id="30" name="Picture 29">
            <a:extLst>
              <a:ext uri="{FF2B5EF4-FFF2-40B4-BE49-F238E27FC236}">
                <a16:creationId xmlns:a16="http://schemas.microsoft.com/office/drawing/2014/main" id="{14987FB6-5846-4908-A9C0-16F52D0A6A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5575" y="2741516"/>
            <a:ext cx="567000" cy="553001"/>
          </a:xfrm>
          <a:prstGeom prst="ellipse">
            <a:avLst/>
          </a:prstGeom>
          <a:ln w="6350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sp>
        <p:nvSpPr>
          <p:cNvPr id="26" name="Rounded Rectangle 23">
            <a:extLst>
              <a:ext uri="{FF2B5EF4-FFF2-40B4-BE49-F238E27FC236}">
                <a16:creationId xmlns:a16="http://schemas.microsoft.com/office/drawing/2014/main" id="{4554CA93-2B7A-4D42-B953-0E1775EC7B8E}"/>
              </a:ext>
            </a:extLst>
          </p:cNvPr>
          <p:cNvSpPr/>
          <p:nvPr/>
        </p:nvSpPr>
        <p:spPr>
          <a:xfrm>
            <a:off x="1228060" y="3557301"/>
            <a:ext cx="5580000" cy="48600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5100" defTabSz="514350">
              <a:defRPr/>
            </a:pPr>
            <a:r>
              <a:rPr lang="en-GB" sz="1700" b="1">
                <a:solidFill>
                  <a:schemeClr val="tx1">
                    <a:lumMod val="75000"/>
                    <a:lumOff val="25000"/>
                  </a:schemeClr>
                </a:solidFill>
                <a:latin typeface="Arial" panose="020B0604020202020204" pitchFamily="34" charset="0"/>
                <a:cs typeface="Arial" panose="020B0604020202020204" pitchFamily="34" charset="0"/>
              </a:rPr>
              <a:t>Re-enter</a:t>
            </a:r>
            <a:r>
              <a:rPr lang="en-GB" sz="1700">
                <a:solidFill>
                  <a:schemeClr val="tx1">
                    <a:lumMod val="75000"/>
                    <a:lumOff val="25000"/>
                  </a:schemeClr>
                </a:solidFill>
                <a:latin typeface="Arial" panose="020B0604020202020204" pitchFamily="34" charset="0"/>
                <a:cs typeface="Arial" panose="020B0604020202020204" pitchFamily="34" charset="0"/>
              </a:rPr>
              <a:t> buildings until instructed by Security staff</a:t>
            </a:r>
          </a:p>
        </p:txBody>
      </p:sp>
      <p:pic>
        <p:nvPicPr>
          <p:cNvPr id="32" name="Picture 31">
            <a:extLst>
              <a:ext uri="{FF2B5EF4-FFF2-40B4-BE49-F238E27FC236}">
                <a16:creationId xmlns:a16="http://schemas.microsoft.com/office/drawing/2014/main" id="{B3D5BAB9-BDD9-456F-AAAF-23FB2BC52D1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5575" y="3546623"/>
            <a:ext cx="567000" cy="553001"/>
          </a:xfrm>
          <a:prstGeom prst="ellipse">
            <a:avLst/>
          </a:prstGeom>
          <a:ln w="6350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sp>
        <p:nvSpPr>
          <p:cNvPr id="27" name="Rounded Rectangle 27">
            <a:extLst>
              <a:ext uri="{FF2B5EF4-FFF2-40B4-BE49-F238E27FC236}">
                <a16:creationId xmlns:a16="http://schemas.microsoft.com/office/drawing/2014/main" id="{483CEC3F-066B-4DAF-8CE9-2E1210276493}"/>
              </a:ext>
            </a:extLst>
          </p:cNvPr>
          <p:cNvSpPr/>
          <p:nvPr/>
        </p:nvSpPr>
        <p:spPr>
          <a:xfrm>
            <a:off x="1228060" y="4335155"/>
            <a:ext cx="5580000" cy="48600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5100" defTabSz="514350">
              <a:defRPr/>
            </a:pPr>
            <a:r>
              <a:rPr lang="en-GB" sz="1700" b="1">
                <a:solidFill>
                  <a:schemeClr val="tx1">
                    <a:lumMod val="75000"/>
                    <a:lumOff val="25000"/>
                  </a:schemeClr>
                </a:solidFill>
                <a:latin typeface="Arial" panose="020B0604020202020204" pitchFamily="34" charset="0"/>
                <a:cs typeface="Arial" panose="020B0604020202020204" pitchFamily="34" charset="0"/>
              </a:rPr>
              <a:t>Stand</a:t>
            </a:r>
            <a:r>
              <a:rPr lang="en-GB" sz="1700">
                <a:solidFill>
                  <a:schemeClr val="tx1">
                    <a:lumMod val="75000"/>
                    <a:lumOff val="25000"/>
                  </a:schemeClr>
                </a:solidFill>
                <a:latin typeface="Arial" panose="020B0604020202020204" pitchFamily="34" charset="0"/>
                <a:cs typeface="Arial" panose="020B0604020202020204" pitchFamily="34" charset="0"/>
              </a:rPr>
              <a:t> too close to the building or obstruct routes</a:t>
            </a:r>
          </a:p>
        </p:txBody>
      </p:sp>
      <p:pic>
        <p:nvPicPr>
          <p:cNvPr id="33" name="Picture 32">
            <a:extLst>
              <a:ext uri="{FF2B5EF4-FFF2-40B4-BE49-F238E27FC236}">
                <a16:creationId xmlns:a16="http://schemas.microsoft.com/office/drawing/2014/main" id="{E88F4036-9C99-4C35-908B-14E407F07B2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5575" y="4315249"/>
            <a:ext cx="567000" cy="553001"/>
          </a:xfrm>
          <a:prstGeom prst="ellipse">
            <a:avLst/>
          </a:prstGeom>
          <a:ln w="6350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sp>
        <p:nvSpPr>
          <p:cNvPr id="29" name="Rounded Rectangle 31">
            <a:extLst>
              <a:ext uri="{FF2B5EF4-FFF2-40B4-BE49-F238E27FC236}">
                <a16:creationId xmlns:a16="http://schemas.microsoft.com/office/drawing/2014/main" id="{4DCBD94E-65B3-4924-8FFA-983FCACE9271}"/>
              </a:ext>
            </a:extLst>
          </p:cNvPr>
          <p:cNvSpPr/>
          <p:nvPr/>
        </p:nvSpPr>
        <p:spPr>
          <a:xfrm>
            <a:off x="1228060" y="5081741"/>
            <a:ext cx="5580000" cy="48600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5100" defTabSz="514350">
              <a:defRPr/>
            </a:pPr>
            <a:r>
              <a:rPr lang="en-GB" sz="1700" b="1">
                <a:solidFill>
                  <a:schemeClr val="tx1">
                    <a:lumMod val="75000"/>
                    <a:lumOff val="25000"/>
                  </a:schemeClr>
                </a:solidFill>
                <a:latin typeface="Arial" panose="020B0604020202020204" pitchFamily="34" charset="0"/>
                <a:cs typeface="Arial" panose="020B0604020202020204" pitchFamily="34" charset="0"/>
              </a:rPr>
              <a:t>Leave</a:t>
            </a:r>
            <a:r>
              <a:rPr lang="en-GB" sz="1700">
                <a:solidFill>
                  <a:schemeClr val="tx1">
                    <a:lumMod val="75000"/>
                    <a:lumOff val="25000"/>
                  </a:schemeClr>
                </a:solidFill>
                <a:latin typeface="Arial" panose="020B0604020202020204" pitchFamily="34" charset="0"/>
                <a:cs typeface="Arial" panose="020B0604020202020204" pitchFamily="34" charset="0"/>
              </a:rPr>
              <a:t> the Assembly Point</a:t>
            </a:r>
          </a:p>
        </p:txBody>
      </p:sp>
      <p:pic>
        <p:nvPicPr>
          <p:cNvPr id="34" name="Picture 33">
            <a:extLst>
              <a:ext uri="{FF2B5EF4-FFF2-40B4-BE49-F238E27FC236}">
                <a16:creationId xmlns:a16="http://schemas.microsoft.com/office/drawing/2014/main" id="{36CC6608-888F-437D-9A73-F65C44CB21C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5575" y="5065237"/>
            <a:ext cx="567000" cy="553001"/>
          </a:xfrm>
          <a:prstGeom prst="ellipse">
            <a:avLst/>
          </a:prstGeom>
          <a:ln w="6350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grpSp>
        <p:nvGrpSpPr>
          <p:cNvPr id="54" name="Group 53" descr="an Image of a refuge point with text which says &quot;">
            <a:extLst>
              <a:ext uri="{FF2B5EF4-FFF2-40B4-BE49-F238E27FC236}">
                <a16:creationId xmlns:a16="http://schemas.microsoft.com/office/drawing/2014/main" id="{D26B2F50-58E7-4C6C-AAC8-C1920F2CA6B2}"/>
              </a:ext>
            </a:extLst>
          </p:cNvPr>
          <p:cNvGrpSpPr>
            <a:grpSpLocks noChangeAspect="1"/>
          </p:cNvGrpSpPr>
          <p:nvPr/>
        </p:nvGrpSpPr>
        <p:grpSpPr>
          <a:xfrm>
            <a:off x="6988062" y="1917433"/>
            <a:ext cx="1660990" cy="3487485"/>
            <a:chOff x="9660668" y="462994"/>
            <a:chExt cx="2511978" cy="5274255"/>
          </a:xfrm>
        </p:grpSpPr>
        <p:pic>
          <p:nvPicPr>
            <p:cNvPr id="55" name="Picture 2" descr="Picture of a Refuge Point sign ">
              <a:extLst>
                <a:ext uri="{FF2B5EF4-FFF2-40B4-BE49-F238E27FC236}">
                  <a16:creationId xmlns:a16="http://schemas.microsoft.com/office/drawing/2014/main" id="{67CF22E3-0EB5-49A4-98FB-3743B64CB9C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26" r="15495"/>
            <a:stretch/>
          </p:blipFill>
          <p:spPr bwMode="auto">
            <a:xfrm>
              <a:off x="10035270" y="462994"/>
              <a:ext cx="1762775" cy="2529840"/>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descr="If you cannot evacuate via the stairs go to a Refuge Point&#10;Visit the Disability Services Website for further information">
              <a:extLst>
                <a:ext uri="{FF2B5EF4-FFF2-40B4-BE49-F238E27FC236}">
                  <a16:creationId xmlns:a16="http://schemas.microsoft.com/office/drawing/2014/main" id="{63223D95-1C58-4DBF-B93F-7CABCF66A953}"/>
                </a:ext>
              </a:extLst>
            </p:cNvPr>
            <p:cNvSpPr/>
            <p:nvPr/>
          </p:nvSpPr>
          <p:spPr>
            <a:xfrm>
              <a:off x="9660668" y="2987143"/>
              <a:ext cx="2511978" cy="2750106"/>
            </a:xfrm>
            <a:prstGeom prst="rect">
              <a:avLst/>
            </a:prstGeom>
            <a:solidFill>
              <a:schemeClr val="bg1"/>
            </a:solidFill>
            <a:ln>
              <a:solidFill>
                <a:srgbClr val="0070C0"/>
              </a:solidFill>
            </a:ln>
          </p:spPr>
          <p:txBody>
            <a:bodyPr wrap="square">
              <a:spAutoFit/>
            </a:bodyPr>
            <a:lstStyle/>
            <a:p>
              <a:pPr algn="ctr" defTabSz="514350">
                <a:defRPr/>
              </a:pPr>
              <a:r>
                <a:rPr lang="en-GB" sz="1350" b="1">
                  <a:solidFill>
                    <a:prstClr val="black"/>
                  </a:solidFill>
                  <a:latin typeface="Arial" panose="020B0604020202020204" pitchFamily="34" charset="0"/>
                  <a:cs typeface="Arial" panose="020B0604020202020204" pitchFamily="34" charset="0"/>
                </a:rPr>
                <a:t>If you cannot evacuate via the stairs go to a Refuge Point</a:t>
              </a:r>
            </a:p>
            <a:p>
              <a:pPr algn="ctr" defTabSz="514350">
                <a:spcBef>
                  <a:spcPts val="450"/>
                </a:spcBef>
                <a:defRPr/>
              </a:pPr>
              <a:r>
                <a:rPr lang="en-GB" sz="1350">
                  <a:solidFill>
                    <a:prstClr val="black"/>
                  </a:solidFill>
                  <a:latin typeface="Arial" panose="020B0604020202020204" pitchFamily="34" charset="0"/>
                  <a:cs typeface="Arial" panose="020B0604020202020204" pitchFamily="34" charset="0"/>
                </a:rPr>
                <a:t>Visit the Disability Services Website for further information</a:t>
              </a:r>
            </a:p>
          </p:txBody>
        </p:sp>
      </p:gr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6"/>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78979286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Fire Prevention / Precaution</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9" name="Content Placeholder 2">
            <a:extLst>
              <a:ext uri="{FF2B5EF4-FFF2-40B4-BE49-F238E27FC236}">
                <a16:creationId xmlns:a16="http://schemas.microsoft.com/office/drawing/2014/main" id="{D7F49D2E-5978-4F34-A8DB-550EE30905ED}"/>
              </a:ext>
            </a:extLst>
          </p:cNvPr>
          <p:cNvSpPr txBox="1">
            <a:spLocks/>
          </p:cNvSpPr>
          <p:nvPr/>
        </p:nvSpPr>
        <p:spPr>
          <a:xfrm>
            <a:off x="720000" y="1440000"/>
            <a:ext cx="2842447" cy="3906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a:solidFill>
                  <a:schemeClr val="tx1">
                    <a:lumMod val="75000"/>
                    <a:lumOff val="25000"/>
                  </a:schemeClr>
                </a:solidFill>
                <a:latin typeface="Arial" panose="020B0604020202020204" pitchFamily="34" charset="0"/>
                <a:cs typeface="Arial" panose="020B0604020202020204" pitchFamily="34" charset="0"/>
              </a:rPr>
              <a:t>Learn about:</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Building layout </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Fire Exit routes</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Call Point locations</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Emergency phones</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Refuge Points</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Fire Action Notices</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Assembly Points</a:t>
            </a:r>
          </a:p>
          <a:p>
            <a:endParaRPr lang="en-GB" sz="1800">
              <a:latin typeface="Arial" panose="020B0604020202020204" pitchFamily="34" charset="0"/>
              <a:cs typeface="Arial" panose="020B0604020202020204" pitchFamily="34" charset="0"/>
            </a:endParaRPr>
          </a:p>
          <a:p>
            <a:endParaRPr lang="en-GB" sz="1800">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grpSp>
        <p:nvGrpSpPr>
          <p:cNvPr id="23" name="Group 22">
            <a:extLst>
              <a:ext uri="{FF2B5EF4-FFF2-40B4-BE49-F238E27FC236}">
                <a16:creationId xmlns:a16="http://schemas.microsoft.com/office/drawing/2014/main" id="{8E792703-52EF-46A2-B94D-9709EC415353}"/>
              </a:ext>
              <a:ext uri="{C183D7F6-B498-43B3-948B-1728B52AA6E4}">
                <adec:decorative xmlns:adec="http://schemas.microsoft.com/office/drawing/2017/decorative" val="1"/>
              </a:ext>
            </a:extLst>
          </p:cNvPr>
          <p:cNvGrpSpPr/>
          <p:nvPr/>
        </p:nvGrpSpPr>
        <p:grpSpPr>
          <a:xfrm>
            <a:off x="3283508" y="922284"/>
            <a:ext cx="5140491" cy="4847354"/>
            <a:chOff x="768061" y="-643282"/>
            <a:chExt cx="10011663" cy="8856131"/>
          </a:xfrm>
        </p:grpSpPr>
        <p:grpSp>
          <p:nvGrpSpPr>
            <p:cNvPr id="35" name="Group 34">
              <a:extLst>
                <a:ext uri="{FF2B5EF4-FFF2-40B4-BE49-F238E27FC236}">
                  <a16:creationId xmlns:a16="http://schemas.microsoft.com/office/drawing/2014/main" id="{A13B682D-08D7-4E97-8510-105390B542B9}"/>
                </a:ext>
              </a:extLst>
            </p:cNvPr>
            <p:cNvGrpSpPr/>
            <p:nvPr/>
          </p:nvGrpSpPr>
          <p:grpSpPr>
            <a:xfrm>
              <a:off x="4506474" y="2658712"/>
              <a:ext cx="4691854" cy="1973163"/>
              <a:chOff x="5442544" y="4311985"/>
              <a:chExt cx="4407796" cy="1791906"/>
            </a:xfrm>
          </p:grpSpPr>
          <p:pic>
            <p:nvPicPr>
              <p:cNvPr id="48" name="Picture 4" descr="Picture of a blue Fire Door Keep Shut sign">
                <a:extLst>
                  <a:ext uri="{FF2B5EF4-FFF2-40B4-BE49-F238E27FC236}">
                    <a16:creationId xmlns:a16="http://schemas.microsoft.com/office/drawing/2014/main" id="{3DACE193-4427-45DA-B3C7-E1324A891487}"/>
                  </a:ext>
                </a:extLst>
              </p:cNvPr>
              <p:cNvPicPr>
                <a:picLocks noChangeArrowheads="1"/>
              </p:cNvPicPr>
              <p:nvPr/>
            </p:nvPicPr>
            <p:blipFill>
              <a:blip r:embed="rId5" cstate="print">
                <a:extLst>
                  <a:ext uri="{28A0092B-C50C-407E-A947-70E740481C1C}">
                    <a14:useLocalDpi xmlns:a14="http://schemas.microsoft.com/office/drawing/2010/main" val="0"/>
                  </a:ext>
                </a:extLst>
              </a:blip>
              <a:srcRect l="7634" t="7567" r="7533" b="7434"/>
              <a:stretch>
                <a:fillRect/>
              </a:stretch>
            </p:blipFill>
            <p:spPr bwMode="auto">
              <a:xfrm>
                <a:off x="5442544" y="4311985"/>
                <a:ext cx="1976070" cy="179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5">
                <a:extLst>
                  <a:ext uri="{FF2B5EF4-FFF2-40B4-BE49-F238E27FC236}">
                    <a16:creationId xmlns:a16="http://schemas.microsoft.com/office/drawing/2014/main" id="{26FA17F6-7AB1-4D0C-827E-3C4A144F322D}"/>
                  </a:ext>
                </a:extLst>
              </p:cNvPr>
              <p:cNvSpPr txBox="1">
                <a:spLocks noChangeArrowheads="1"/>
              </p:cNvSpPr>
              <p:nvPr/>
            </p:nvSpPr>
            <p:spPr bwMode="auto">
              <a:xfrm>
                <a:off x="7560298" y="4311990"/>
                <a:ext cx="2290042" cy="134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14350" eaLnBrk="0" fontAlgn="base" hangingPunct="0">
                  <a:spcBef>
                    <a:spcPct val="0"/>
                  </a:spcBef>
                  <a:spcAft>
                    <a:spcPct val="0"/>
                  </a:spcAft>
                </a:pPr>
                <a:r>
                  <a:rPr lang="en-US" altLang="en-US" sz="1400" b="1">
                    <a:solidFill>
                      <a:schemeClr val="tx1">
                        <a:lumMod val="75000"/>
                        <a:lumOff val="25000"/>
                      </a:schemeClr>
                    </a:solidFill>
                    <a:latin typeface="Arial" panose="020B0604020202020204" pitchFamily="34" charset="0"/>
                    <a:cs typeface="Arial" panose="020B0604020202020204" pitchFamily="34" charset="0"/>
                  </a:rPr>
                  <a:t>Mandatory Signs:  </a:t>
                </a:r>
                <a:r>
                  <a:rPr lang="en-US" altLang="en-US" sz="1400">
                    <a:solidFill>
                      <a:schemeClr val="tx1">
                        <a:lumMod val="75000"/>
                        <a:lumOff val="25000"/>
                      </a:schemeClr>
                    </a:solidFill>
                    <a:latin typeface="Arial" panose="020B0604020202020204" pitchFamily="34" charset="0"/>
                    <a:cs typeface="Arial" panose="020B0604020202020204" pitchFamily="34" charset="0"/>
                  </a:rPr>
                  <a:t>Means you must do what it says</a:t>
                </a:r>
              </a:p>
            </p:txBody>
          </p:sp>
        </p:grpSp>
        <p:grpSp>
          <p:nvGrpSpPr>
            <p:cNvPr id="36" name="Group 35">
              <a:extLst>
                <a:ext uri="{FF2B5EF4-FFF2-40B4-BE49-F238E27FC236}">
                  <a16:creationId xmlns:a16="http://schemas.microsoft.com/office/drawing/2014/main" id="{A8D50A4E-E008-4A1E-9A3E-6FD4C48CBA2F}"/>
                </a:ext>
              </a:extLst>
            </p:cNvPr>
            <p:cNvGrpSpPr/>
            <p:nvPr/>
          </p:nvGrpSpPr>
          <p:grpSpPr>
            <a:xfrm>
              <a:off x="768061" y="6023277"/>
              <a:ext cx="4281675" cy="2189572"/>
              <a:chOff x="6042507" y="6479670"/>
              <a:chExt cx="4067988" cy="1980427"/>
            </a:xfrm>
          </p:grpSpPr>
          <p:pic>
            <p:nvPicPr>
              <p:cNvPr id="46" name="irc_mi" descr="Picture of a Fire Assembly Point sign">
                <a:extLst>
                  <a:ext uri="{FF2B5EF4-FFF2-40B4-BE49-F238E27FC236}">
                    <a16:creationId xmlns:a16="http://schemas.microsoft.com/office/drawing/2014/main" id="{07E07B3F-2C20-4515-B31B-C725967329BD}"/>
                  </a:ext>
                </a:extLst>
              </p:cNvPr>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6042507" y="6508547"/>
                <a:ext cx="1912682" cy="19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13">
                <a:extLst>
                  <a:ext uri="{FF2B5EF4-FFF2-40B4-BE49-F238E27FC236}">
                    <a16:creationId xmlns:a16="http://schemas.microsoft.com/office/drawing/2014/main" id="{49BC3288-7A0E-47E3-91BD-09BBCBA84877}"/>
                  </a:ext>
                </a:extLst>
              </p:cNvPr>
              <p:cNvSpPr txBox="1">
                <a:spLocks noChangeArrowheads="1"/>
              </p:cNvSpPr>
              <p:nvPr/>
            </p:nvSpPr>
            <p:spPr bwMode="auto">
              <a:xfrm>
                <a:off x="8112054" y="6479670"/>
                <a:ext cx="1998441" cy="166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14350" eaLnBrk="0" fontAlgn="base" hangingPunct="0">
                  <a:spcBef>
                    <a:spcPct val="0"/>
                  </a:spcBef>
                  <a:spcAft>
                    <a:spcPct val="0"/>
                  </a:spcAft>
                </a:pPr>
                <a:r>
                  <a:rPr lang="en-US" altLang="en-US" sz="1400" b="1">
                    <a:solidFill>
                      <a:schemeClr val="tx1">
                        <a:lumMod val="75000"/>
                        <a:lumOff val="25000"/>
                      </a:schemeClr>
                    </a:solidFill>
                    <a:latin typeface="Arial" panose="020B0604020202020204" pitchFamily="34" charset="0"/>
                    <a:cs typeface="Arial" panose="020B0604020202020204" pitchFamily="34" charset="0"/>
                  </a:rPr>
                  <a:t>Assembly Point:  </a:t>
                </a:r>
                <a:r>
                  <a:rPr lang="en-US" altLang="en-US" sz="1400">
                    <a:solidFill>
                      <a:schemeClr val="tx1">
                        <a:lumMod val="75000"/>
                        <a:lumOff val="25000"/>
                      </a:schemeClr>
                    </a:solidFill>
                    <a:latin typeface="Arial" panose="020B0604020202020204" pitchFamily="34" charset="0"/>
                    <a:cs typeface="Arial" panose="020B0604020202020204" pitchFamily="34" charset="0"/>
                  </a:rPr>
                  <a:t>Where to wait safely after leaving a building</a:t>
                </a:r>
              </a:p>
            </p:txBody>
          </p:sp>
        </p:grpSp>
        <p:grpSp>
          <p:nvGrpSpPr>
            <p:cNvPr id="37" name="Group 36">
              <a:extLst>
                <a:ext uri="{FF2B5EF4-FFF2-40B4-BE49-F238E27FC236}">
                  <a16:creationId xmlns:a16="http://schemas.microsoft.com/office/drawing/2014/main" id="{EB9AE479-04F8-48C1-B275-4A5F8001873A}"/>
                </a:ext>
              </a:extLst>
            </p:cNvPr>
            <p:cNvGrpSpPr>
              <a:grpSpLocks noChangeAspect="1"/>
            </p:cNvGrpSpPr>
            <p:nvPr/>
          </p:nvGrpSpPr>
          <p:grpSpPr>
            <a:xfrm>
              <a:off x="6021436" y="5444961"/>
              <a:ext cx="4758288" cy="2767885"/>
              <a:chOff x="7835169" y="5842115"/>
              <a:chExt cx="4359111" cy="2492736"/>
            </a:xfrm>
          </p:grpSpPr>
          <p:sp>
            <p:nvSpPr>
              <p:cNvPr id="44" name="Text Box 8">
                <a:extLst>
                  <a:ext uri="{FF2B5EF4-FFF2-40B4-BE49-F238E27FC236}">
                    <a16:creationId xmlns:a16="http://schemas.microsoft.com/office/drawing/2014/main" id="{FF549961-2117-4486-9DD6-064E29F3B193}"/>
                  </a:ext>
                </a:extLst>
              </p:cNvPr>
              <p:cNvSpPr txBox="1">
                <a:spLocks noChangeArrowheads="1"/>
              </p:cNvSpPr>
              <p:nvPr/>
            </p:nvSpPr>
            <p:spPr bwMode="auto">
              <a:xfrm>
                <a:off x="9816873" y="5842117"/>
                <a:ext cx="2377407" cy="24927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14350" eaLnBrk="0" fontAlgn="base" hangingPunct="0">
                  <a:spcBef>
                    <a:spcPct val="0"/>
                  </a:spcBef>
                  <a:spcAft>
                    <a:spcPct val="0"/>
                  </a:spcAft>
                </a:pPr>
                <a:r>
                  <a:rPr lang="en-US" altLang="en-US" sz="1400" b="1">
                    <a:solidFill>
                      <a:schemeClr val="tx1">
                        <a:lumMod val="75000"/>
                        <a:lumOff val="25000"/>
                      </a:schemeClr>
                    </a:solidFill>
                    <a:latin typeface="Arial" panose="020B0604020202020204" pitchFamily="34" charset="0"/>
                    <a:cs typeface="Arial" panose="020B0604020202020204" pitchFamily="34" charset="0"/>
                  </a:rPr>
                  <a:t>Fire Action Notices:  </a:t>
                </a:r>
                <a:br>
                  <a:rPr lang="en-US" altLang="en-US" sz="1400" b="1">
                    <a:solidFill>
                      <a:schemeClr val="tx1">
                        <a:lumMod val="75000"/>
                        <a:lumOff val="25000"/>
                      </a:schemeClr>
                    </a:solidFill>
                    <a:latin typeface="Arial" panose="020B0604020202020204" pitchFamily="34" charset="0"/>
                    <a:cs typeface="Arial" panose="020B0604020202020204" pitchFamily="34" charset="0"/>
                  </a:rPr>
                </a:br>
                <a:r>
                  <a:rPr lang="en-US" altLang="en-US" sz="1400">
                    <a:solidFill>
                      <a:schemeClr val="tx1">
                        <a:lumMod val="75000"/>
                        <a:lumOff val="25000"/>
                      </a:schemeClr>
                    </a:solidFill>
                    <a:latin typeface="Arial" panose="020B0604020202020204" pitchFamily="34" charset="0"/>
                    <a:cs typeface="Arial" panose="020B0604020202020204" pitchFamily="34" charset="0"/>
                  </a:rPr>
                  <a:t>Displayed in all Buildings. They provide general fire safety information</a:t>
                </a:r>
              </a:p>
            </p:txBody>
          </p:sp>
          <p:pic>
            <p:nvPicPr>
              <p:cNvPr id="45" name="Picture 15" descr="Picture of a Fire Action Notice sign">
                <a:extLst>
                  <a:ext uri="{FF2B5EF4-FFF2-40B4-BE49-F238E27FC236}">
                    <a16:creationId xmlns:a16="http://schemas.microsoft.com/office/drawing/2014/main" id="{41BEB0E0-97EB-42EF-A44D-AD991D32E7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5169" y="5842115"/>
                <a:ext cx="1803527" cy="249273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D36CDB0D-601F-4036-A2FC-1C09D7279BC9}"/>
                </a:ext>
              </a:extLst>
            </p:cNvPr>
            <p:cNvGrpSpPr>
              <a:grpSpLocks noChangeAspect="1"/>
            </p:cNvGrpSpPr>
            <p:nvPr/>
          </p:nvGrpSpPr>
          <p:grpSpPr>
            <a:xfrm>
              <a:off x="5273069" y="-643282"/>
              <a:ext cx="3408307" cy="2529535"/>
              <a:chOff x="1661529" y="-845640"/>
              <a:chExt cx="2857064" cy="2084504"/>
            </a:xfrm>
          </p:grpSpPr>
          <p:sp>
            <p:nvSpPr>
              <p:cNvPr id="42" name="Text Box 11">
                <a:extLst>
                  <a:ext uri="{FF2B5EF4-FFF2-40B4-BE49-F238E27FC236}">
                    <a16:creationId xmlns:a16="http://schemas.microsoft.com/office/drawing/2014/main" id="{933E8919-4F64-4617-BA7D-839FDD15D17E}"/>
                  </a:ext>
                </a:extLst>
              </p:cNvPr>
              <p:cNvSpPr txBox="1">
                <a:spLocks noChangeArrowheads="1"/>
              </p:cNvSpPr>
              <p:nvPr/>
            </p:nvSpPr>
            <p:spPr bwMode="auto">
              <a:xfrm>
                <a:off x="3247481" y="-811105"/>
                <a:ext cx="1271112" cy="119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14350" eaLnBrk="0" fontAlgn="base" hangingPunct="0">
                  <a:spcBef>
                    <a:spcPct val="0"/>
                  </a:spcBef>
                  <a:spcAft>
                    <a:spcPct val="0"/>
                  </a:spcAft>
                </a:pPr>
                <a:r>
                  <a:rPr lang="en-US" altLang="en-US" sz="1400" b="1">
                    <a:solidFill>
                      <a:schemeClr val="tx1">
                        <a:lumMod val="75000"/>
                        <a:lumOff val="25000"/>
                      </a:schemeClr>
                    </a:solidFill>
                    <a:latin typeface="Arial" panose="020B0604020202020204" pitchFamily="34" charset="0"/>
                    <a:cs typeface="Arial" panose="020B0604020202020204" pitchFamily="34" charset="0"/>
                  </a:rPr>
                  <a:t>Refuge Point:  </a:t>
                </a:r>
                <a:r>
                  <a:rPr lang="en-US" altLang="en-US" sz="1400">
                    <a:solidFill>
                      <a:schemeClr val="tx1">
                        <a:lumMod val="75000"/>
                        <a:lumOff val="25000"/>
                      </a:schemeClr>
                    </a:solidFill>
                    <a:latin typeface="Arial" panose="020B0604020202020204" pitchFamily="34" charset="0"/>
                    <a:cs typeface="Arial" panose="020B0604020202020204" pitchFamily="34" charset="0"/>
                  </a:rPr>
                  <a:t>Includes operation details</a:t>
                </a:r>
              </a:p>
            </p:txBody>
          </p:sp>
          <p:pic>
            <p:nvPicPr>
              <p:cNvPr id="43" name="Picture 2" descr="Picture of a Refuge Point sign">
                <a:extLst>
                  <a:ext uri="{FF2B5EF4-FFF2-40B4-BE49-F238E27FC236}">
                    <a16:creationId xmlns:a16="http://schemas.microsoft.com/office/drawing/2014/main" id="{BEF1B01C-3DCC-4527-8805-E134F256953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826" r="15495"/>
              <a:stretch/>
            </p:blipFill>
            <p:spPr bwMode="auto">
              <a:xfrm>
                <a:off x="1661529" y="-845640"/>
                <a:ext cx="1452468" cy="20845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476D9B39-5AC5-409D-84D0-0F42A9617108}"/>
                </a:ext>
              </a:extLst>
            </p:cNvPr>
            <p:cNvGrpSpPr/>
            <p:nvPr/>
          </p:nvGrpSpPr>
          <p:grpSpPr>
            <a:xfrm>
              <a:off x="1039452" y="931432"/>
              <a:ext cx="2533968" cy="1727281"/>
              <a:chOff x="1995236" y="635613"/>
              <a:chExt cx="2533968" cy="1698023"/>
            </a:xfrm>
          </p:grpSpPr>
          <p:pic>
            <p:nvPicPr>
              <p:cNvPr id="40" name="Picture 4" descr="Picture of a green Fire Exit sign">
                <a:extLst>
                  <a:ext uri="{FF2B5EF4-FFF2-40B4-BE49-F238E27FC236}">
                    <a16:creationId xmlns:a16="http://schemas.microsoft.com/office/drawing/2014/main" id="{295A2163-5534-498B-ACC2-46D2FB30A99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369" t="5525" r="2751" b="6729"/>
              <a:stretch/>
            </p:blipFill>
            <p:spPr bwMode="auto">
              <a:xfrm>
                <a:off x="2029705" y="635613"/>
                <a:ext cx="2465032" cy="1151999"/>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11">
                <a:extLst>
                  <a:ext uri="{FF2B5EF4-FFF2-40B4-BE49-F238E27FC236}">
                    <a16:creationId xmlns:a16="http://schemas.microsoft.com/office/drawing/2014/main" id="{A33CC2C5-6B21-471B-8855-E058C8944ED4}"/>
                  </a:ext>
                </a:extLst>
              </p:cNvPr>
              <p:cNvSpPr txBox="1">
                <a:spLocks noChangeArrowheads="1"/>
              </p:cNvSpPr>
              <p:nvPr/>
            </p:nvSpPr>
            <p:spPr bwMode="auto">
              <a:xfrm>
                <a:off x="1995236" y="1870633"/>
                <a:ext cx="2533968" cy="46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514350" eaLnBrk="0" fontAlgn="base" hangingPunct="0">
                  <a:spcBef>
                    <a:spcPct val="0"/>
                  </a:spcBef>
                  <a:spcAft>
                    <a:spcPct val="0"/>
                  </a:spcAft>
                </a:pPr>
                <a:r>
                  <a:rPr lang="en-US" altLang="en-US" sz="1400" b="1">
                    <a:solidFill>
                      <a:schemeClr val="tx1">
                        <a:lumMod val="75000"/>
                        <a:lumOff val="25000"/>
                      </a:schemeClr>
                    </a:solidFill>
                    <a:latin typeface="Arial" panose="020B0604020202020204" pitchFamily="34" charset="0"/>
                    <a:cs typeface="Arial" panose="020B0604020202020204" pitchFamily="34" charset="0"/>
                  </a:rPr>
                  <a:t>Fire Exit Signs:  </a:t>
                </a:r>
                <a:r>
                  <a:rPr lang="en-US" altLang="en-US" sz="1400">
                    <a:solidFill>
                      <a:schemeClr val="tx1">
                        <a:lumMod val="75000"/>
                        <a:lumOff val="25000"/>
                      </a:schemeClr>
                    </a:solidFill>
                    <a:latin typeface="Arial" panose="020B0604020202020204" pitchFamily="34" charset="0"/>
                    <a:cs typeface="Arial" panose="020B0604020202020204" pitchFamily="34" charset="0"/>
                  </a:rPr>
                  <a:t>Direct how to quickly leave a building</a:t>
                </a:r>
              </a:p>
            </p:txBody>
          </p:sp>
        </p:grpSp>
      </p:grpSp>
    </p:spTree>
    <p:extLst>
      <p:ext uri="{BB962C8B-B14F-4D97-AF65-F5344CB8AC3E}">
        <p14:creationId xmlns:p14="http://schemas.microsoft.com/office/powerpoint/2010/main" val="66590968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Refuge Points</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30BB8ABA-85B2-4A0F-9BFB-21922C93B481}"/>
              </a:ext>
            </a:extLst>
          </p:cNvPr>
          <p:cNvSpPr/>
          <p:nvPr/>
        </p:nvSpPr>
        <p:spPr>
          <a:xfrm>
            <a:off x="719999" y="1304205"/>
            <a:ext cx="4467637" cy="4204484"/>
          </a:xfrm>
          <a:prstGeom prst="rect">
            <a:avLst/>
          </a:prstGeom>
        </p:spPr>
        <p:txBody>
          <a:bodyPr wrap="square">
            <a:spAutoFit/>
          </a:bodyPr>
          <a:lstStyle/>
          <a:p>
            <a:pPr>
              <a:lnSpc>
                <a:spcPct val="120000"/>
              </a:lnSpc>
              <a:spcBef>
                <a:spcPts val="600"/>
              </a:spcBef>
            </a:pPr>
            <a:r>
              <a:rPr lang="en-GB">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If you cannot evacuate the building via stairs you should have a Personal Emergency Evacuation Plan (PEEP) (arranged through Disability Services) that advises about Safe Refuge Points and their emergency communication facility.</a:t>
            </a:r>
          </a:p>
          <a:p>
            <a:pPr>
              <a:lnSpc>
                <a:spcPct val="120000"/>
              </a:lnSpc>
              <a:spcBef>
                <a:spcPts val="600"/>
              </a:spcBef>
            </a:pPr>
            <a:r>
              <a:rPr lang="en-GB">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If the alarm sounds go to a Refuge Point and activate.</a:t>
            </a:r>
          </a:p>
          <a:p>
            <a:pPr>
              <a:lnSpc>
                <a:spcPct val="120000"/>
              </a:lnSpc>
              <a:spcBef>
                <a:spcPts val="600"/>
              </a:spcBef>
            </a:pPr>
            <a:r>
              <a:rPr lang="en-GB">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Most systems link to Security via an intercom.  When Security answer, tell them where you are and await instructions.</a:t>
            </a:r>
            <a:endParaRPr lang="en-GB">
              <a:solidFill>
                <a:schemeClr val="tx1">
                  <a:lumMod val="75000"/>
                  <a:lumOff val="25000"/>
                </a:schemeClr>
              </a:solidFill>
              <a:latin typeface="Arial" panose="020B0604020202020204" pitchFamily="34" charset="0"/>
              <a:cs typeface="Arial" panose="020B0604020202020204" pitchFamily="34" charset="0"/>
            </a:endParaRPr>
          </a:p>
        </p:txBody>
      </p:sp>
      <p:pic>
        <p:nvPicPr>
          <p:cNvPr id="25" name="Picture 24" descr="Picture of a wall mounted Refuge Point system">
            <a:extLst>
              <a:ext uri="{FF2B5EF4-FFF2-40B4-BE49-F238E27FC236}">
                <a16:creationId xmlns:a16="http://schemas.microsoft.com/office/drawing/2014/main" id="{00C8ECCF-AD6A-4FBB-90A1-AD7DFA13CF47}"/>
              </a:ext>
            </a:extLst>
          </p:cNvPr>
          <p:cNvPicPr/>
          <p:nvPr/>
        </p:nvPicPr>
        <p:blipFill rotWithShape="1">
          <a:blip r:embed="rId3">
            <a:extLst>
              <a:ext uri="{28A0092B-C50C-407E-A947-70E740481C1C}">
                <a14:useLocalDpi xmlns:a14="http://schemas.microsoft.com/office/drawing/2010/main" val="0"/>
              </a:ext>
            </a:extLst>
          </a:blip>
          <a:srcRect l="3382" r="3635" b="3878"/>
          <a:stretch/>
        </p:blipFill>
        <p:spPr bwMode="auto">
          <a:xfrm>
            <a:off x="5486734" y="1494377"/>
            <a:ext cx="2407640" cy="2794148"/>
          </a:xfrm>
          <a:prstGeom prst="rect">
            <a:avLst/>
          </a:prstGeom>
          <a:noFill/>
          <a:ln>
            <a:noFill/>
          </a:ln>
          <a:extLst>
            <a:ext uri="{53640926-AAD7-44D8-BBD7-CCE9431645EC}">
              <a14:shadowObscured xmlns:a14="http://schemas.microsoft.com/office/drawing/2010/main"/>
            </a:ext>
          </a:extLst>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5"/>
          <a:stretch>
            <a:fillRect/>
          </a:stretch>
        </p:blipFill>
        <p:spPr>
          <a:xfrm>
            <a:off x="6027320" y="0"/>
            <a:ext cx="2324680" cy="6858001"/>
          </a:xfrm>
          <a:prstGeom prst="rect">
            <a:avLst/>
          </a:prstGeom>
          <a:ln w="12700">
            <a:miter lim="400000"/>
          </a:ln>
        </p:spPr>
      </p:pic>
    </p:spTree>
    <p:extLst>
      <p:ext uri="{BB962C8B-B14F-4D97-AF65-F5344CB8AC3E}">
        <p14:creationId xmlns:p14="http://schemas.microsoft.com/office/powerpoint/2010/main" val="348142163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In Case of Emergency</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4288DFE2-D1FC-4F00-82FB-058F5F2B5C10}"/>
              </a:ext>
            </a:extLst>
          </p:cNvPr>
          <p:cNvSpPr txBox="1">
            <a:spLocks/>
          </p:cNvSpPr>
          <p:nvPr/>
        </p:nvSpPr>
        <p:spPr>
          <a:xfrm>
            <a:off x="720000" y="1440000"/>
            <a:ext cx="4930026" cy="4390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ts val="0"/>
              </a:spcBef>
              <a:spcAft>
                <a:spcPct val="0"/>
              </a:spcAft>
              <a:defRPr/>
            </a:pPr>
            <a:r>
              <a:rPr lang="en-GB" sz="1800" kern="0">
                <a:solidFill>
                  <a:schemeClr val="tx1">
                    <a:lumMod val="75000"/>
                    <a:lumOff val="25000"/>
                  </a:schemeClr>
                </a:solidFill>
                <a:latin typeface="Arial" panose="020B0604020202020204" pitchFamily="34" charset="0"/>
                <a:cs typeface="Arial" panose="020B0604020202020204" pitchFamily="34" charset="0"/>
              </a:rPr>
              <a:t>Emergency Telephone Numbers</a:t>
            </a:r>
          </a:p>
          <a:p>
            <a:pPr algn="ctr" eaLnBrk="0" fontAlgn="base" hangingPunct="0">
              <a:lnSpc>
                <a:spcPct val="100000"/>
              </a:lnSpc>
              <a:spcBef>
                <a:spcPts val="0"/>
              </a:spcBef>
              <a:spcAft>
                <a:spcPct val="0"/>
              </a:spcAft>
              <a:defRPr/>
            </a:pPr>
            <a:endParaRPr lang="en-GB" sz="1800" kern="0">
              <a:solidFill>
                <a:schemeClr val="tx1">
                  <a:lumMod val="75000"/>
                  <a:lumOff val="25000"/>
                </a:schemeClr>
              </a:solidFill>
              <a:latin typeface="Arial" panose="020B0604020202020204" pitchFamily="34" charset="0"/>
              <a:cs typeface="Arial" panose="020B0604020202020204" pitchFamily="34" charset="0"/>
            </a:endParaRPr>
          </a:p>
          <a:p>
            <a:pPr marL="342900" indent="-342900" eaLnBrk="0" fontAlgn="base" hangingPunct="0">
              <a:lnSpc>
                <a:spcPct val="110000"/>
              </a:lnSpc>
              <a:spcBef>
                <a:spcPts val="0"/>
              </a:spcBef>
              <a:spcAft>
                <a:spcPts val="1350"/>
              </a:spcAft>
              <a:defRPr/>
            </a:pPr>
            <a:r>
              <a:rPr lang="en-GB" sz="1800" kern="0">
                <a:solidFill>
                  <a:schemeClr val="tx1">
                    <a:lumMod val="75000"/>
                    <a:lumOff val="25000"/>
                  </a:schemeClr>
                </a:solidFill>
                <a:latin typeface="Arial" panose="020B0604020202020204" pitchFamily="34" charset="0"/>
                <a:cs typeface="Arial" panose="020B0604020202020204" pitchFamily="34" charset="0"/>
              </a:rPr>
              <a:t>Ring Security on 333 (internal telephone and on TEAMS) for First Aid Assistance, Ambulance, Fire, Police</a:t>
            </a:r>
          </a:p>
          <a:p>
            <a:pPr marL="342900" indent="-342900" eaLnBrk="0" fontAlgn="base" hangingPunct="0">
              <a:lnSpc>
                <a:spcPct val="110000"/>
              </a:lnSpc>
              <a:spcBef>
                <a:spcPts val="0"/>
              </a:spcBef>
              <a:spcAft>
                <a:spcPts val="450"/>
              </a:spcAft>
              <a:defRPr/>
            </a:pPr>
            <a:r>
              <a:rPr lang="en-GB" sz="1800" kern="0">
                <a:solidFill>
                  <a:schemeClr val="tx1">
                    <a:lumMod val="75000"/>
                    <a:lumOff val="25000"/>
                  </a:schemeClr>
                </a:solidFill>
                <a:latin typeface="Arial" panose="020B0604020202020204" pitchFamily="34" charset="0"/>
                <a:cs typeface="Arial" panose="020B0604020202020204" pitchFamily="34" charset="0"/>
              </a:rPr>
              <a:t>Or call Security staff on:</a:t>
            </a:r>
          </a:p>
          <a:p>
            <a:pPr marL="857250" lvl="1" indent="-342900" eaLnBrk="0" fontAlgn="base" hangingPunct="0">
              <a:lnSpc>
                <a:spcPct val="110000"/>
              </a:lnSpc>
              <a:spcBef>
                <a:spcPts val="0"/>
              </a:spcBef>
              <a:spcAft>
                <a:spcPts val="450"/>
              </a:spcAft>
              <a:defRPr/>
            </a:pPr>
            <a:r>
              <a:rPr lang="en-GB" sz="1800" kern="0">
                <a:solidFill>
                  <a:schemeClr val="tx1">
                    <a:lumMod val="75000"/>
                    <a:lumOff val="25000"/>
                  </a:schemeClr>
                </a:solidFill>
                <a:latin typeface="Arial" panose="020B0604020202020204" pitchFamily="34" charset="0"/>
                <a:cs typeface="Arial" panose="020B0604020202020204" pitchFamily="34" charset="0"/>
              </a:rPr>
              <a:t>01248 38 2795 </a:t>
            </a:r>
          </a:p>
          <a:p>
            <a:pPr marL="857250" lvl="1" indent="-342900" eaLnBrk="0" fontAlgn="base" hangingPunct="0">
              <a:lnSpc>
                <a:spcPct val="110000"/>
              </a:lnSpc>
              <a:spcBef>
                <a:spcPts val="0"/>
              </a:spcBef>
              <a:spcAft>
                <a:spcPts val="450"/>
              </a:spcAft>
              <a:defRPr/>
            </a:pPr>
            <a:r>
              <a:rPr lang="en-GB" sz="1800">
                <a:solidFill>
                  <a:schemeClr val="tx1">
                    <a:lumMod val="75000"/>
                    <a:lumOff val="25000"/>
                  </a:schemeClr>
                </a:solidFill>
                <a:latin typeface="Arial" panose="020B0604020202020204" pitchFamily="34" charset="0"/>
                <a:cs typeface="Arial" panose="020B0604020202020204" pitchFamily="34" charset="0"/>
              </a:rPr>
              <a:t>01248 38 3472 </a:t>
            </a:r>
          </a:p>
          <a:p>
            <a:pPr marL="857250" lvl="1" indent="-342900" eaLnBrk="0" fontAlgn="base" hangingPunct="0">
              <a:lnSpc>
                <a:spcPct val="110000"/>
              </a:lnSpc>
              <a:spcBef>
                <a:spcPts val="0"/>
              </a:spcBef>
              <a:spcAft>
                <a:spcPts val="1350"/>
              </a:spcAft>
              <a:defRPr/>
            </a:pPr>
            <a:r>
              <a:rPr lang="en-GB" sz="1800">
                <a:solidFill>
                  <a:schemeClr val="tx1">
                    <a:lumMod val="75000"/>
                    <a:lumOff val="25000"/>
                  </a:schemeClr>
                </a:solidFill>
                <a:latin typeface="Arial" panose="020B0604020202020204" pitchFamily="34" charset="0"/>
                <a:cs typeface="Arial" panose="020B0604020202020204" pitchFamily="34" charset="0"/>
              </a:rPr>
              <a:t>01248 38 8041</a:t>
            </a:r>
            <a:endParaRPr lang="en-GB" sz="1800" kern="0">
              <a:solidFill>
                <a:schemeClr val="tx1">
                  <a:lumMod val="75000"/>
                  <a:lumOff val="25000"/>
                </a:schemeClr>
              </a:solidFill>
              <a:latin typeface="Arial" panose="020B0604020202020204" pitchFamily="34" charset="0"/>
              <a:cs typeface="Arial" panose="020B0604020202020204" pitchFamily="34" charset="0"/>
            </a:endParaRPr>
          </a:p>
          <a:p>
            <a:pPr marL="342900" indent="-342900" eaLnBrk="0" fontAlgn="base" hangingPunct="0">
              <a:lnSpc>
                <a:spcPct val="110000"/>
              </a:lnSpc>
              <a:spcBef>
                <a:spcPts val="0"/>
              </a:spcBef>
              <a:spcAft>
                <a:spcPts val="1350"/>
              </a:spcAft>
              <a:defRPr/>
            </a:pPr>
            <a:r>
              <a:rPr lang="en-GB" sz="1800" kern="0">
                <a:solidFill>
                  <a:schemeClr val="tx1">
                    <a:lumMod val="75000"/>
                    <a:lumOff val="25000"/>
                  </a:schemeClr>
                </a:solidFill>
                <a:latin typeface="Arial" panose="020B0604020202020204" pitchFamily="34" charset="0"/>
                <a:cs typeface="Arial" panose="020B0604020202020204" pitchFamily="34" charset="0"/>
              </a:rPr>
              <a:t>If Security staff are not available ring 999/112 for the Police, Ambulance or Fire &amp; Rescue Service</a:t>
            </a:r>
          </a:p>
          <a:p>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grpSp>
        <p:nvGrpSpPr>
          <p:cNvPr id="8" name="Group 7">
            <a:extLst>
              <a:ext uri="{FF2B5EF4-FFF2-40B4-BE49-F238E27FC236}">
                <a16:creationId xmlns:a16="http://schemas.microsoft.com/office/drawing/2014/main" id="{E2DBA736-EB4D-4AD8-AFDF-C555F6A4E7D3}"/>
              </a:ext>
              <a:ext uri="{C183D7F6-B498-43B3-948B-1728B52AA6E4}">
                <adec:decorative xmlns:adec="http://schemas.microsoft.com/office/drawing/2017/decorative" val="1"/>
              </a:ext>
            </a:extLst>
          </p:cNvPr>
          <p:cNvGrpSpPr/>
          <p:nvPr/>
        </p:nvGrpSpPr>
        <p:grpSpPr>
          <a:xfrm>
            <a:off x="5835520" y="1999783"/>
            <a:ext cx="2163651" cy="2858434"/>
            <a:chOff x="8226666" y="1525154"/>
            <a:chExt cx="2884868" cy="3811242"/>
          </a:xfrm>
        </p:grpSpPr>
        <p:pic>
          <p:nvPicPr>
            <p:cNvPr id="9" name="Picture 8" descr="A picture of the green cross - the symbol for First Aid">
              <a:extLst>
                <a:ext uri="{FF2B5EF4-FFF2-40B4-BE49-F238E27FC236}">
                  <a16:creationId xmlns:a16="http://schemas.microsoft.com/office/drawing/2014/main" id="{46AAC7CC-FB2C-4833-93EF-7109B2EF89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069" y="1525154"/>
              <a:ext cx="2554061" cy="2554060"/>
            </a:xfrm>
            <a:prstGeom prst="rect">
              <a:avLst/>
            </a:prstGeom>
            <a:noFill/>
            <a:ln>
              <a:noFill/>
            </a:ln>
          </p:spPr>
        </p:pic>
        <p:sp>
          <p:nvSpPr>
            <p:cNvPr id="10" name="Rectangle 9">
              <a:extLst>
                <a:ext uri="{FF2B5EF4-FFF2-40B4-BE49-F238E27FC236}">
                  <a16:creationId xmlns:a16="http://schemas.microsoft.com/office/drawing/2014/main" id="{AFB77C05-6BD2-494A-88AE-9EA2A389560F}"/>
                </a:ext>
              </a:extLst>
            </p:cNvPr>
            <p:cNvSpPr/>
            <p:nvPr/>
          </p:nvSpPr>
          <p:spPr>
            <a:xfrm>
              <a:off x="8226666" y="4146328"/>
              <a:ext cx="2884868" cy="1190068"/>
            </a:xfrm>
            <a:prstGeom prst="rect">
              <a:avLst/>
            </a:prstGeom>
          </p:spPr>
          <p:txBody>
            <a:bodyPr wrap="square">
              <a:spAutoFit/>
            </a:bodyPr>
            <a:lstStyle/>
            <a:p>
              <a:pPr algn="ctr"/>
              <a:r>
                <a:rPr lang="en-GB" altLang="en-US" sz="1300" b="1">
                  <a:solidFill>
                    <a:schemeClr val="tx1">
                      <a:lumMod val="75000"/>
                      <a:lumOff val="25000"/>
                    </a:schemeClr>
                  </a:solidFill>
                  <a:latin typeface="Arial" panose="020B0604020202020204" pitchFamily="34" charset="0"/>
                  <a:cs typeface="Arial" panose="020B0604020202020204" pitchFamily="34" charset="0"/>
                </a:rPr>
                <a:t>Look for First Aid Posters in buildings which will detail local First Aid arrangements</a:t>
              </a:r>
            </a:p>
          </p:txBody>
        </p:sp>
      </p:gr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5"/>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301047287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Accident &amp; Incident Reporting</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Content Placeholder 2">
            <a:extLst>
              <a:ext uri="{FF2B5EF4-FFF2-40B4-BE49-F238E27FC236}">
                <a16:creationId xmlns:a16="http://schemas.microsoft.com/office/drawing/2014/main" id="{5DFCC639-4592-4630-A520-A845381958E8}"/>
              </a:ext>
            </a:extLst>
          </p:cNvPr>
          <p:cNvSpPr txBox="1">
            <a:spLocks/>
          </p:cNvSpPr>
          <p:nvPr/>
        </p:nvSpPr>
        <p:spPr>
          <a:xfrm>
            <a:off x="719999" y="1440000"/>
            <a:ext cx="6048269" cy="34054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ct val="20000"/>
              </a:spcBef>
              <a:spcAft>
                <a:spcPct val="0"/>
              </a:spcAft>
              <a:buNone/>
            </a:pPr>
            <a:r>
              <a:rPr lang="en-GB" altLang="en-US" sz="2000" b="1" kern="0">
                <a:solidFill>
                  <a:schemeClr val="tx1">
                    <a:lumMod val="75000"/>
                    <a:lumOff val="25000"/>
                  </a:schemeClr>
                </a:solidFill>
                <a:latin typeface="Arial" panose="020B0604020202020204" pitchFamily="34" charset="0"/>
                <a:cs typeface="Arial" panose="020B0604020202020204" pitchFamily="34" charset="0"/>
              </a:rPr>
              <a:t>Please report to us:</a:t>
            </a:r>
          </a:p>
          <a:p>
            <a:pPr fontAlgn="base">
              <a:spcBef>
                <a:spcPct val="20000"/>
              </a:spcBef>
              <a:spcAft>
                <a:spcPct val="0"/>
              </a:spcAft>
            </a:pPr>
            <a:endParaRPr lang="en-GB" altLang="en-US" sz="2000" kern="0">
              <a:solidFill>
                <a:schemeClr val="tx1">
                  <a:lumMod val="75000"/>
                  <a:lumOff val="25000"/>
                </a:schemeClr>
              </a:solidFill>
              <a:latin typeface="Arial" panose="020B0604020202020204" pitchFamily="34" charset="0"/>
              <a:cs typeface="Arial" panose="020B0604020202020204" pitchFamily="34" charset="0"/>
            </a:endParaRPr>
          </a:p>
          <a:p>
            <a:pPr marL="324000" indent="-257175" fontAlgn="base">
              <a:lnSpc>
                <a:spcPct val="100000"/>
              </a:lnSpc>
              <a:spcBef>
                <a:spcPct val="20000"/>
              </a:spcBef>
              <a:spcAft>
                <a:spcPct val="0"/>
              </a:spcAft>
              <a:buFontTx/>
              <a:buChar char="•"/>
            </a:pPr>
            <a:r>
              <a:rPr lang="en-GB" altLang="en-US" sz="2000" kern="0">
                <a:solidFill>
                  <a:schemeClr val="tx1">
                    <a:lumMod val="75000"/>
                    <a:lumOff val="25000"/>
                  </a:schemeClr>
                </a:solidFill>
                <a:latin typeface="Arial" panose="020B0604020202020204" pitchFamily="34" charset="0"/>
                <a:cs typeface="Arial" panose="020B0604020202020204" pitchFamily="34" charset="0"/>
              </a:rPr>
              <a:t>Any accident resulting in illness, injury or damage</a:t>
            </a:r>
          </a:p>
          <a:p>
            <a:pPr marL="324000" indent="-257175" fontAlgn="base">
              <a:lnSpc>
                <a:spcPct val="100000"/>
              </a:lnSpc>
              <a:spcBef>
                <a:spcPct val="20000"/>
              </a:spcBef>
              <a:spcAft>
                <a:spcPct val="0"/>
              </a:spcAft>
            </a:pPr>
            <a:endParaRPr lang="en-GB" altLang="en-US" sz="2000" kern="0">
              <a:solidFill>
                <a:schemeClr val="tx1">
                  <a:lumMod val="75000"/>
                  <a:lumOff val="25000"/>
                </a:schemeClr>
              </a:solidFill>
              <a:latin typeface="Arial" panose="020B0604020202020204" pitchFamily="34" charset="0"/>
              <a:cs typeface="Arial" panose="020B0604020202020204" pitchFamily="34" charset="0"/>
            </a:endParaRPr>
          </a:p>
          <a:p>
            <a:pPr marL="324000" indent="-257175" fontAlgn="base">
              <a:lnSpc>
                <a:spcPct val="100000"/>
              </a:lnSpc>
              <a:spcBef>
                <a:spcPct val="20000"/>
              </a:spcBef>
              <a:spcAft>
                <a:spcPct val="0"/>
              </a:spcAft>
              <a:buFontTx/>
              <a:buChar char="•"/>
            </a:pPr>
            <a:r>
              <a:rPr lang="en-GB" altLang="en-US" sz="2000" kern="0">
                <a:solidFill>
                  <a:schemeClr val="tx1">
                    <a:lumMod val="75000"/>
                    <a:lumOff val="25000"/>
                  </a:schemeClr>
                </a:solidFill>
                <a:latin typeface="Arial" panose="020B0604020202020204" pitchFamily="34" charset="0"/>
                <a:cs typeface="Arial" panose="020B0604020202020204" pitchFamily="34" charset="0"/>
              </a:rPr>
              <a:t>Any incident that may have resulted in illness,  injury or damage</a:t>
            </a:r>
          </a:p>
          <a:p>
            <a:pPr marL="324000" indent="-257175" fontAlgn="base">
              <a:lnSpc>
                <a:spcPct val="100000"/>
              </a:lnSpc>
              <a:spcBef>
                <a:spcPct val="20000"/>
              </a:spcBef>
              <a:spcAft>
                <a:spcPct val="0"/>
              </a:spcAft>
            </a:pPr>
            <a:endParaRPr lang="en-GB" altLang="en-US" sz="2000" kern="0">
              <a:solidFill>
                <a:schemeClr val="tx1">
                  <a:lumMod val="75000"/>
                  <a:lumOff val="25000"/>
                </a:schemeClr>
              </a:solidFill>
              <a:latin typeface="Arial" panose="020B0604020202020204" pitchFamily="34" charset="0"/>
              <a:cs typeface="Arial" panose="020B0604020202020204" pitchFamily="34" charset="0"/>
            </a:endParaRPr>
          </a:p>
          <a:p>
            <a:pPr marL="324000" indent="-257175" fontAlgn="base">
              <a:lnSpc>
                <a:spcPct val="100000"/>
              </a:lnSpc>
              <a:spcBef>
                <a:spcPct val="20000"/>
              </a:spcBef>
              <a:spcAft>
                <a:spcPct val="0"/>
              </a:spcAft>
              <a:buFontTx/>
              <a:buChar char="•"/>
            </a:pPr>
            <a:r>
              <a:rPr lang="en-GB" altLang="en-US" sz="2000" kern="0">
                <a:solidFill>
                  <a:schemeClr val="tx1">
                    <a:lumMod val="75000"/>
                    <a:lumOff val="25000"/>
                  </a:schemeClr>
                </a:solidFill>
                <a:latin typeface="Arial" panose="020B0604020202020204" pitchFamily="34" charset="0"/>
                <a:cs typeface="Arial" panose="020B0604020202020204" pitchFamily="34" charset="0"/>
              </a:rPr>
              <a:t>Any incident that involves crime</a:t>
            </a:r>
          </a:p>
          <a:p>
            <a:endParaRPr lang="en-GB">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236948950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Hints and Tips</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C77C57F2-F49D-4D14-BDD6-67F2A5E33E32}"/>
              </a:ext>
            </a:extLst>
          </p:cNvPr>
          <p:cNvSpPr txBox="1">
            <a:spLocks/>
          </p:cNvSpPr>
          <p:nvPr/>
        </p:nvSpPr>
        <p:spPr>
          <a:xfrm>
            <a:off x="720000" y="1258935"/>
            <a:ext cx="4249738" cy="4032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ltLang="en-US" sz="1800">
                <a:solidFill>
                  <a:schemeClr val="tx1">
                    <a:lumMod val="75000"/>
                    <a:lumOff val="25000"/>
                  </a:schemeClr>
                </a:solidFill>
                <a:latin typeface="Arial" panose="020B0604020202020204" pitchFamily="34" charset="0"/>
                <a:cs typeface="Arial" panose="020B0604020202020204" pitchFamily="34" charset="0"/>
              </a:rPr>
              <a:t>Good housekeeping</a:t>
            </a:r>
          </a:p>
          <a:p>
            <a:pPr lvl="1">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Keep your work areas clean / tidy</a:t>
            </a:r>
          </a:p>
          <a:p>
            <a:pPr lvl="1">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Dispose of rubbish promptly</a:t>
            </a:r>
          </a:p>
          <a:p>
            <a:pPr>
              <a:lnSpc>
                <a:spcPct val="100000"/>
              </a:lnSpc>
              <a:spcBef>
                <a:spcPts val="0"/>
              </a:spcBef>
            </a:pPr>
            <a:endParaRPr lang="en-GB" altLang="en-US" sz="180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Electrical</a:t>
            </a:r>
          </a:p>
          <a:p>
            <a:pPr lvl="1">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Do not overload electrical sockets</a:t>
            </a:r>
          </a:p>
          <a:p>
            <a:pPr lvl="1">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Be careful of trailing cables</a:t>
            </a:r>
          </a:p>
          <a:p>
            <a:pPr lvl="1">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Do not cover electric heaters</a:t>
            </a:r>
          </a:p>
          <a:p>
            <a:pPr>
              <a:lnSpc>
                <a:spcPct val="100000"/>
              </a:lnSpc>
              <a:spcBef>
                <a:spcPts val="0"/>
              </a:spcBef>
            </a:pPr>
            <a:endParaRPr lang="en-GB" altLang="en-US" sz="180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Slips, Trips and Falls</a:t>
            </a:r>
          </a:p>
          <a:p>
            <a:pPr lvl="1">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Report problems promptly e.g. damaged floor, ice on steps</a:t>
            </a:r>
          </a:p>
          <a:p>
            <a:pPr>
              <a:lnSpc>
                <a:spcPct val="100000"/>
              </a:lnSpc>
              <a:spcBef>
                <a:spcPts val="0"/>
              </a:spcBef>
            </a:pPr>
            <a:endParaRPr lang="en-GB" altLang="en-US" sz="180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Moving, lifting and handling</a:t>
            </a:r>
          </a:p>
          <a:p>
            <a:pPr lvl="1">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Never struggle, ask for help</a:t>
            </a:r>
          </a:p>
          <a:p>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grpSp>
        <p:nvGrpSpPr>
          <p:cNvPr id="7" name="Group 6" descr="image of a extension cable with text saying &quot; never overload sockets. Be mindful of cable &#10;">
            <a:extLst>
              <a:ext uri="{FF2B5EF4-FFF2-40B4-BE49-F238E27FC236}">
                <a16:creationId xmlns:a16="http://schemas.microsoft.com/office/drawing/2014/main" id="{93D045F1-2985-4D76-BB1F-1273560D6436}"/>
              </a:ext>
            </a:extLst>
          </p:cNvPr>
          <p:cNvGrpSpPr/>
          <p:nvPr/>
        </p:nvGrpSpPr>
        <p:grpSpPr>
          <a:xfrm>
            <a:off x="5875488" y="593266"/>
            <a:ext cx="2163651" cy="1754787"/>
            <a:chOff x="9069240" y="987872"/>
            <a:chExt cx="2884868" cy="2339715"/>
          </a:xfrm>
        </p:grpSpPr>
        <p:pic>
          <p:nvPicPr>
            <p:cNvPr id="8" name="Picture 7" descr="A picture of messy electrical cables and plugs">
              <a:extLst>
                <a:ext uri="{FF2B5EF4-FFF2-40B4-BE49-F238E27FC236}">
                  <a16:creationId xmlns:a16="http://schemas.microsoft.com/office/drawing/2014/main" id="{2677102B-DDBD-497F-9E62-BAC070ECE717}"/>
                </a:ext>
              </a:extLst>
            </p:cNvPr>
            <p:cNvPicPr>
              <a:picLocks/>
            </p:cNvPicPr>
            <p:nvPr/>
          </p:nvPicPr>
          <p:blipFill rotWithShape="1">
            <a:blip r:embed="rId4"/>
            <a:srcRect l="5568" t="-763" r="9884" b="763"/>
            <a:stretch/>
          </p:blipFill>
          <p:spPr>
            <a:xfrm>
              <a:off x="9445795" y="987872"/>
              <a:ext cx="2131758" cy="1555895"/>
            </a:xfrm>
            <a:prstGeom prst="rect">
              <a:avLst/>
            </a:prstGeom>
            <a:solidFill>
              <a:srgbClr val="FFFFFF">
                <a:shade val="85000"/>
              </a:srgbClr>
            </a:solidFill>
            <a:ln w="28575" cap="sq">
              <a:noFill/>
              <a:miter lim="800000"/>
            </a:ln>
            <a:effectLst/>
          </p:spPr>
        </p:pic>
        <p:sp>
          <p:nvSpPr>
            <p:cNvPr id="9" name="Rectangle 8">
              <a:extLst>
                <a:ext uri="{FF2B5EF4-FFF2-40B4-BE49-F238E27FC236}">
                  <a16:creationId xmlns:a16="http://schemas.microsoft.com/office/drawing/2014/main" id="{F1A23743-0877-40F0-BA6E-166E7C409657}"/>
                </a:ext>
              </a:extLst>
            </p:cNvPr>
            <p:cNvSpPr/>
            <p:nvPr/>
          </p:nvSpPr>
          <p:spPr>
            <a:xfrm>
              <a:off x="9069240" y="2650479"/>
              <a:ext cx="2884868" cy="677108"/>
            </a:xfrm>
            <a:prstGeom prst="rect">
              <a:avLst/>
            </a:prstGeom>
          </p:spPr>
          <p:txBody>
            <a:bodyPr wrap="square">
              <a:spAutoFit/>
            </a:bodyPr>
            <a:lstStyle/>
            <a:p>
              <a:pPr algn="ctr"/>
              <a:r>
                <a:rPr lang="en-GB" altLang="en-US" sz="1300" b="1">
                  <a:solidFill>
                    <a:schemeClr val="tx1">
                      <a:lumMod val="75000"/>
                      <a:lumOff val="25000"/>
                    </a:schemeClr>
                  </a:solidFill>
                  <a:latin typeface="Arial" panose="020B0604020202020204" pitchFamily="34" charset="0"/>
                  <a:cs typeface="Arial" panose="020B0604020202020204" pitchFamily="34" charset="0"/>
                </a:rPr>
                <a:t>Never overload sockets.  </a:t>
              </a:r>
              <a:br>
                <a:rPr lang="en-GB" altLang="en-US" sz="1300" b="1">
                  <a:solidFill>
                    <a:schemeClr val="tx1">
                      <a:lumMod val="75000"/>
                      <a:lumOff val="25000"/>
                    </a:schemeClr>
                  </a:solidFill>
                  <a:latin typeface="Arial" panose="020B0604020202020204" pitchFamily="34" charset="0"/>
                  <a:cs typeface="Arial" panose="020B0604020202020204" pitchFamily="34" charset="0"/>
                </a:rPr>
              </a:br>
              <a:r>
                <a:rPr lang="en-GB" altLang="en-US" sz="1300" b="1">
                  <a:solidFill>
                    <a:schemeClr val="tx1">
                      <a:lumMod val="75000"/>
                      <a:lumOff val="25000"/>
                    </a:schemeClr>
                  </a:solidFill>
                  <a:latin typeface="Arial" panose="020B0604020202020204" pitchFamily="34" charset="0"/>
                  <a:cs typeface="Arial" panose="020B0604020202020204" pitchFamily="34" charset="0"/>
                </a:rPr>
                <a:t>Be mindful of cables</a:t>
              </a:r>
            </a:p>
          </p:txBody>
        </p:sp>
      </p:grpSp>
      <p:grpSp>
        <p:nvGrpSpPr>
          <p:cNvPr id="10" name="Group 9">
            <a:extLst>
              <a:ext uri="{FF2B5EF4-FFF2-40B4-BE49-F238E27FC236}">
                <a16:creationId xmlns:a16="http://schemas.microsoft.com/office/drawing/2014/main" id="{64CE9AC3-F345-4927-9639-6854B2341550}"/>
              </a:ext>
              <a:ext uri="{C183D7F6-B498-43B3-948B-1728B52AA6E4}">
                <adec:decorative xmlns:adec="http://schemas.microsoft.com/office/drawing/2017/decorative" val="1"/>
              </a:ext>
            </a:extLst>
          </p:cNvPr>
          <p:cNvGrpSpPr/>
          <p:nvPr/>
        </p:nvGrpSpPr>
        <p:grpSpPr>
          <a:xfrm>
            <a:off x="4863595" y="2634959"/>
            <a:ext cx="2093718" cy="2022094"/>
            <a:chOff x="6210147" y="2543767"/>
            <a:chExt cx="2791624" cy="2696126"/>
          </a:xfrm>
        </p:grpSpPr>
        <p:sp>
          <p:nvSpPr>
            <p:cNvPr id="12" name="Rectangle 11">
              <a:extLst>
                <a:ext uri="{FF2B5EF4-FFF2-40B4-BE49-F238E27FC236}">
                  <a16:creationId xmlns:a16="http://schemas.microsoft.com/office/drawing/2014/main" id="{30C426CA-2DEF-4601-8B10-1A6588F0E9DD}"/>
                </a:ext>
              </a:extLst>
            </p:cNvPr>
            <p:cNvSpPr/>
            <p:nvPr/>
          </p:nvSpPr>
          <p:spPr>
            <a:xfrm>
              <a:off x="6210147" y="4285785"/>
              <a:ext cx="2791624" cy="954108"/>
            </a:xfrm>
            <a:prstGeom prst="rect">
              <a:avLst/>
            </a:prstGeom>
          </p:spPr>
          <p:txBody>
            <a:bodyPr wrap="square">
              <a:spAutoFit/>
            </a:bodyPr>
            <a:lstStyle/>
            <a:p>
              <a:pPr algn="ctr"/>
              <a:r>
                <a:rPr lang="en-GB" altLang="en-US" sz="1300" b="1">
                  <a:solidFill>
                    <a:schemeClr val="tx1">
                      <a:lumMod val="75000"/>
                      <a:lumOff val="25000"/>
                    </a:schemeClr>
                  </a:solidFill>
                  <a:latin typeface="Arial" panose="020B0604020202020204" pitchFamily="34" charset="0"/>
                  <a:cs typeface="Arial" panose="020B0604020202020204" pitchFamily="34" charset="0"/>
                </a:rPr>
                <a:t>Don’t use walkways, </a:t>
              </a:r>
            </a:p>
            <a:p>
              <a:pPr algn="ctr"/>
              <a:r>
                <a:rPr lang="en-GB" altLang="en-US" sz="1300" b="1">
                  <a:solidFill>
                    <a:schemeClr val="tx1">
                      <a:lumMod val="75000"/>
                      <a:lumOff val="25000"/>
                    </a:schemeClr>
                  </a:solidFill>
                  <a:latin typeface="Arial" panose="020B0604020202020204" pitchFamily="34" charset="0"/>
                  <a:cs typeface="Arial" panose="020B0604020202020204" pitchFamily="34" charset="0"/>
                </a:rPr>
                <a:t>door ways, fire escapes</a:t>
              </a:r>
              <a:br>
                <a:rPr lang="en-GB" altLang="en-US" sz="1300" b="1">
                  <a:solidFill>
                    <a:schemeClr val="tx1">
                      <a:lumMod val="75000"/>
                      <a:lumOff val="25000"/>
                    </a:schemeClr>
                  </a:solidFill>
                  <a:latin typeface="Arial" panose="020B0604020202020204" pitchFamily="34" charset="0"/>
                  <a:cs typeface="Arial" panose="020B0604020202020204" pitchFamily="34" charset="0"/>
                </a:rPr>
              </a:br>
              <a:r>
                <a:rPr lang="en-GB" altLang="en-US" sz="1300" b="1">
                  <a:solidFill>
                    <a:schemeClr val="tx1">
                      <a:lumMod val="75000"/>
                      <a:lumOff val="25000"/>
                    </a:schemeClr>
                  </a:solidFill>
                  <a:latin typeface="Arial" panose="020B0604020202020204" pitchFamily="34" charset="0"/>
                  <a:cs typeface="Arial" panose="020B0604020202020204" pitchFamily="34" charset="0"/>
                </a:rPr>
                <a:t>for storage</a:t>
              </a:r>
            </a:p>
          </p:txBody>
        </p:sp>
        <p:pic>
          <p:nvPicPr>
            <p:cNvPr id="13" name="Picture 12" descr="A picture of a Fire Exit door blocked with rubbish">
              <a:extLst>
                <a:ext uri="{FF2B5EF4-FFF2-40B4-BE49-F238E27FC236}">
                  <a16:creationId xmlns:a16="http://schemas.microsoft.com/office/drawing/2014/main" id="{CD9CEBA7-BA69-438E-9708-0DDE0F8E0C1C}"/>
                </a:ext>
              </a:extLst>
            </p:cNvPr>
            <p:cNvPicPr>
              <a:picLocks/>
            </p:cNvPicPr>
            <p:nvPr/>
          </p:nvPicPr>
          <p:blipFill rotWithShape="1">
            <a:blip r:embed="rId5"/>
            <a:srcRect l="16129" t="7027" r="2739" b="4760"/>
            <a:stretch/>
          </p:blipFill>
          <p:spPr>
            <a:xfrm>
              <a:off x="6399962" y="2543767"/>
              <a:ext cx="2411995" cy="1723527"/>
            </a:xfrm>
            <a:prstGeom prst="rect">
              <a:avLst/>
            </a:prstGeom>
            <a:solidFill>
              <a:srgbClr val="FFFFFF">
                <a:shade val="85000"/>
              </a:srgbClr>
            </a:solidFill>
            <a:ln w="28575" cap="sq">
              <a:noFill/>
              <a:miter lim="800000"/>
            </a:ln>
            <a:effectLst/>
          </p:spPr>
        </p:pic>
      </p:grpSp>
      <p:grpSp>
        <p:nvGrpSpPr>
          <p:cNvPr id="14" name="Group 13">
            <a:extLst>
              <a:ext uri="{FF2B5EF4-FFF2-40B4-BE49-F238E27FC236}">
                <a16:creationId xmlns:a16="http://schemas.microsoft.com/office/drawing/2014/main" id="{DD529E73-53DB-4696-AB7C-7A1835B91716}"/>
              </a:ext>
              <a:ext uri="{C183D7F6-B498-43B3-948B-1728B52AA6E4}">
                <adec:decorative xmlns:adec="http://schemas.microsoft.com/office/drawing/2017/decorative" val="1"/>
              </a:ext>
            </a:extLst>
          </p:cNvPr>
          <p:cNvGrpSpPr/>
          <p:nvPr/>
        </p:nvGrpSpPr>
        <p:grpSpPr>
          <a:xfrm>
            <a:off x="6646497" y="4448066"/>
            <a:ext cx="2220452" cy="1948998"/>
            <a:chOff x="9031373" y="3747753"/>
            <a:chExt cx="2960602" cy="2598664"/>
          </a:xfrm>
        </p:grpSpPr>
        <p:sp>
          <p:nvSpPr>
            <p:cNvPr id="15" name="Rectangle 14">
              <a:extLst>
                <a:ext uri="{FF2B5EF4-FFF2-40B4-BE49-F238E27FC236}">
                  <a16:creationId xmlns:a16="http://schemas.microsoft.com/office/drawing/2014/main" id="{62BCF280-C343-4F9F-AD47-39D759DB8B16}"/>
                </a:ext>
              </a:extLst>
            </p:cNvPr>
            <p:cNvSpPr/>
            <p:nvPr/>
          </p:nvSpPr>
          <p:spPr>
            <a:xfrm>
              <a:off x="9031373" y="5392309"/>
              <a:ext cx="2960602" cy="954108"/>
            </a:xfrm>
            <a:prstGeom prst="rect">
              <a:avLst/>
            </a:prstGeom>
            <a:solidFill>
              <a:schemeClr val="bg1"/>
            </a:solidFill>
          </p:spPr>
          <p:txBody>
            <a:bodyPr wrap="square">
              <a:spAutoFit/>
            </a:bodyPr>
            <a:lstStyle/>
            <a:p>
              <a:pPr algn="ctr"/>
              <a:r>
                <a:rPr lang="en-GB" sz="1300" b="1">
                  <a:solidFill>
                    <a:schemeClr val="tx1">
                      <a:lumMod val="75000"/>
                      <a:lumOff val="25000"/>
                    </a:schemeClr>
                  </a:solidFill>
                  <a:latin typeface="Arial" panose="020B0604020202020204" pitchFamily="34" charset="0"/>
                  <a:cs typeface="Arial" panose="020B0604020202020204" pitchFamily="34" charset="0"/>
                </a:rPr>
                <a:t>Good housekeeping. Keep work areas clean &amp; tidy. Work safely</a:t>
              </a:r>
              <a:endParaRPr lang="en-GB" altLang="en-US" sz="1300" b="1">
                <a:solidFill>
                  <a:schemeClr val="tx1">
                    <a:lumMod val="75000"/>
                    <a:lumOff val="25000"/>
                  </a:schemeClr>
                </a:solidFill>
                <a:latin typeface="Arial" panose="020B0604020202020204" pitchFamily="34" charset="0"/>
                <a:cs typeface="Arial" panose="020B0604020202020204" pitchFamily="34" charset="0"/>
              </a:endParaRPr>
            </a:p>
          </p:txBody>
        </p:sp>
        <p:pic>
          <p:nvPicPr>
            <p:cNvPr id="16" name="Picture 15" descr="A picture of a messy and unsafe desk ">
              <a:extLst>
                <a:ext uri="{FF2B5EF4-FFF2-40B4-BE49-F238E27FC236}">
                  <a16:creationId xmlns:a16="http://schemas.microsoft.com/office/drawing/2014/main" id="{F93E022C-BE65-4080-8010-0859F290AB64}"/>
                </a:ext>
              </a:extLst>
            </p:cNvPr>
            <p:cNvPicPr>
              <a:picLocks/>
            </p:cNvPicPr>
            <p:nvPr/>
          </p:nvPicPr>
          <p:blipFill rotWithShape="1">
            <a:blip r:embed="rId6"/>
            <a:srcRect l="4330" t="5221" b="1"/>
            <a:stretch/>
          </p:blipFill>
          <p:spPr>
            <a:xfrm>
              <a:off x="9349438" y="3747753"/>
              <a:ext cx="2324473" cy="1608868"/>
            </a:xfrm>
            <a:prstGeom prst="rect">
              <a:avLst/>
            </a:prstGeom>
            <a:solidFill>
              <a:srgbClr val="FFFFFF">
                <a:shade val="85000"/>
              </a:srgbClr>
            </a:solidFill>
            <a:ln w="28575" cap="sq">
              <a:noFill/>
              <a:miter lim="800000"/>
            </a:ln>
            <a:effectLst/>
          </p:spPr>
        </p:pic>
      </p:gr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7"/>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1514265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Are you sitting comfortably?</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7" name="Content Placeholder 2">
            <a:extLst>
              <a:ext uri="{FF2B5EF4-FFF2-40B4-BE49-F238E27FC236}">
                <a16:creationId xmlns:a16="http://schemas.microsoft.com/office/drawing/2014/main" id="{ED1C71B5-5C06-4BAC-B63E-76816F7CDB98}"/>
              </a:ext>
            </a:extLst>
          </p:cNvPr>
          <p:cNvSpPr txBox="1">
            <a:spLocks/>
          </p:cNvSpPr>
          <p:nvPr/>
        </p:nvSpPr>
        <p:spPr>
          <a:xfrm>
            <a:off x="720000" y="1439863"/>
            <a:ext cx="3227311" cy="3436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800" b="1">
                <a:solidFill>
                  <a:schemeClr val="tx1">
                    <a:lumMod val="75000"/>
                    <a:lumOff val="25000"/>
                  </a:schemeClr>
                </a:solidFill>
                <a:latin typeface="Arial" panose="020B0604020202020204" pitchFamily="34" charset="0"/>
                <a:cs typeface="Arial" panose="020B0604020202020204" pitchFamily="34" charset="0"/>
              </a:rPr>
              <a:t>Using Display Screen Equipment:</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Work station set up</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Correct posture</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Make sure you take regular breaks</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It isn’t just about computers, what about your phone, iPad, tablets…</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Click here for Student DSE Advice </a:t>
            </a:r>
            <a:r>
              <a:rPr lang="en-GB" sz="180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Student DSE Advice</a:t>
            </a:r>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4"/>
          <a:stretch>
            <a:fillRect/>
          </a:stretch>
        </p:blipFill>
        <p:spPr>
          <a:xfrm>
            <a:off x="6027320" y="0"/>
            <a:ext cx="2324680" cy="6858001"/>
          </a:xfrm>
          <a:prstGeom prst="rect">
            <a:avLst/>
          </a:prstGeom>
          <a:ln w="12700">
            <a:miter lim="400000"/>
          </a:ln>
        </p:spPr>
      </p:pic>
      <p:sp>
        <p:nvSpPr>
          <p:cNvPr id="19" name="Rectangle 18">
            <a:extLst>
              <a:ext uri="{FF2B5EF4-FFF2-40B4-BE49-F238E27FC236}">
                <a16:creationId xmlns:a16="http://schemas.microsoft.com/office/drawing/2014/main" id="{F41EE82B-E63B-4C02-B3D6-69C2B2A28817}"/>
              </a:ext>
            </a:extLst>
          </p:cNvPr>
          <p:cNvSpPr/>
          <p:nvPr/>
        </p:nvSpPr>
        <p:spPr>
          <a:xfrm>
            <a:off x="4301290" y="1651529"/>
            <a:ext cx="4016395" cy="369332"/>
          </a:xfrm>
          <a:prstGeom prst="rect">
            <a:avLst/>
          </a:prstGeom>
        </p:spPr>
        <p:txBody>
          <a:bodyPr wrap="square">
            <a:spAutoFit/>
          </a:bodyPr>
          <a:lstStyle/>
          <a:p>
            <a:pPr algn="ctr" defTabSz="685800">
              <a:defRPr/>
            </a:pPr>
            <a:r>
              <a:rPr lang="en-GB" b="1" kern="0">
                <a:solidFill>
                  <a:schemeClr val="tx1">
                    <a:lumMod val="75000"/>
                    <a:lumOff val="25000"/>
                  </a:schemeClr>
                </a:solidFill>
                <a:latin typeface="Arial" panose="020B0604020202020204" pitchFamily="34" charset="0"/>
                <a:ea typeface="+mj-ea"/>
                <a:cs typeface="Arial" panose="020B0604020202020204" pitchFamily="34" charset="0"/>
              </a:rPr>
              <a:t>A good layout</a:t>
            </a:r>
            <a:endParaRPr lang="en-GB" b="1" kern="0">
              <a:solidFill>
                <a:schemeClr val="tx1">
                  <a:lumMod val="75000"/>
                  <a:lumOff val="25000"/>
                </a:schemeClr>
              </a:solidFill>
              <a:latin typeface="Arial" panose="020B0604020202020204" pitchFamily="34" charset="0"/>
              <a:cs typeface="Arial" panose="020B0604020202020204" pitchFamily="34" charset="0"/>
            </a:endParaRPr>
          </a:p>
        </p:txBody>
      </p:sp>
      <p:pic>
        <p:nvPicPr>
          <p:cNvPr id="18" name="Picture 6" descr="An image of correct DSE set up and posture">
            <a:extLst>
              <a:ext uri="{FF2B5EF4-FFF2-40B4-BE49-F238E27FC236}">
                <a16:creationId xmlns:a16="http://schemas.microsoft.com/office/drawing/2014/main" id="{B70BFFD1-22D2-4AD5-A64A-026F02AB56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614" y="2020861"/>
            <a:ext cx="4278386" cy="32920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6"/>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44270033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Student Health &amp; Safety Handbook</a:t>
            </a:r>
            <a:endPar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FBDC0336-0C63-48F6-9CF3-81FCF9B66BC8}"/>
              </a:ext>
            </a:extLst>
          </p:cNvPr>
          <p:cNvSpPr txBox="1">
            <a:spLocks/>
          </p:cNvSpPr>
          <p:nvPr/>
        </p:nvSpPr>
        <p:spPr>
          <a:xfrm>
            <a:off x="720000" y="1558800"/>
            <a:ext cx="5724676" cy="2739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a:solidFill>
                  <a:schemeClr val="tx1">
                    <a:lumMod val="75000"/>
                    <a:lumOff val="25000"/>
                  </a:schemeClr>
                </a:solidFill>
                <a:latin typeface="Arial" panose="020B0604020202020204" pitchFamily="34" charset="0"/>
                <a:cs typeface="Arial" panose="020B0604020202020204" pitchFamily="34" charset="0"/>
              </a:rPr>
              <a:t>All students should familiarise themselves with the Student Health and Safety Handbook:</a:t>
            </a:r>
          </a:p>
          <a:p>
            <a:pPr>
              <a:lnSpc>
                <a:spcPct val="100000"/>
              </a:lnSpc>
              <a:spcBef>
                <a:spcPts val="0"/>
              </a:spcBef>
            </a:pPr>
            <a:endParaRPr lang="en-GB" sz="1800">
              <a:latin typeface="Arial" panose="020B0604020202020204" pitchFamily="34" charset="0"/>
              <a:cs typeface="Arial" panose="020B0604020202020204" pitchFamily="34" charset="0"/>
            </a:endParaRPr>
          </a:p>
          <a:p>
            <a:pPr>
              <a:lnSpc>
                <a:spcPct val="100000"/>
              </a:lnSpc>
              <a:spcBef>
                <a:spcPts val="0"/>
              </a:spcBef>
            </a:pPr>
            <a:r>
              <a:rPr lang="en-GB" sz="1800">
                <a:solidFill>
                  <a:schemeClr val="tx1">
                    <a:lumMod val="75000"/>
                    <a:lumOff val="25000"/>
                  </a:schemeClr>
                </a:solidFill>
                <a:latin typeface="Arial" panose="020B0604020202020204" pitchFamily="34" charset="0"/>
                <a:cs typeface="Arial" panose="020B0604020202020204" pitchFamily="34" charset="0"/>
              </a:rPr>
              <a:t>The Handbook and a range of other useful information is available at: </a:t>
            </a:r>
          </a:p>
          <a:p>
            <a:pPr>
              <a:lnSpc>
                <a:spcPct val="100000"/>
              </a:lnSpc>
            </a:pPr>
            <a:r>
              <a:rPr lang="en-GB" sz="1800">
                <a:latin typeface="Arial" panose="020B0604020202020204" pitchFamily="34" charset="0"/>
                <a:cs typeface="Arial" panose="020B0604020202020204" pitchFamily="34" charset="0"/>
                <a:hlinkClick r:id="rId3"/>
              </a:rPr>
              <a:t>www.bangor.ac.uk/hss/students/students.php.en</a:t>
            </a:r>
            <a:r>
              <a:rPr lang="en-GB" sz="1800">
                <a:latin typeface="Arial" panose="020B0604020202020204" pitchFamily="34" charset="0"/>
                <a:cs typeface="Arial" panose="020B0604020202020204" pitchFamily="34" charset="0"/>
              </a:rPr>
              <a:t> </a:t>
            </a: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4"/>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5"/>
          <a:stretch>
            <a:fillRect/>
          </a:stretch>
        </p:blipFill>
        <p:spPr>
          <a:xfrm>
            <a:off x="466038" y="6164128"/>
            <a:ext cx="1318570" cy="372747"/>
          </a:xfrm>
          <a:prstGeom prst="rect">
            <a:avLst/>
          </a:prstGeom>
          <a:ln w="12700">
            <a:miter lim="400000"/>
          </a:ln>
        </p:spPr>
      </p:pic>
      <p:grpSp>
        <p:nvGrpSpPr>
          <p:cNvPr id="2" name="Group 1" descr="A picture of the front cover of the Student H&amp;S Handbook">
            <a:extLst>
              <a:ext uri="{FF2B5EF4-FFF2-40B4-BE49-F238E27FC236}">
                <a16:creationId xmlns:a16="http://schemas.microsoft.com/office/drawing/2014/main" id="{50BC74C2-3FFD-44E7-9AAD-BDA11DDDF469}"/>
              </a:ext>
            </a:extLst>
          </p:cNvPr>
          <p:cNvGrpSpPr/>
          <p:nvPr/>
        </p:nvGrpSpPr>
        <p:grpSpPr>
          <a:xfrm>
            <a:off x="4760208" y="2159999"/>
            <a:ext cx="3994493" cy="4311209"/>
            <a:chOff x="4760208" y="2159999"/>
            <a:chExt cx="3994493" cy="4311209"/>
          </a:xfrm>
        </p:grpSpPr>
        <p:pic>
          <p:nvPicPr>
            <p:cNvPr id="9" name="Picture 8" descr="An image of the front page of the Welsh Bangor Fresher's guide to studying safe and healthy">
              <a:extLst>
                <a:ext uri="{FF2B5EF4-FFF2-40B4-BE49-F238E27FC236}">
                  <a16:creationId xmlns:a16="http://schemas.microsoft.com/office/drawing/2014/main" id="{7CF9884E-DB08-4B4C-AA45-C4DDCF23D1C0}"/>
                </a:ext>
              </a:extLst>
            </p:cNvPr>
            <p:cNvPicPr>
              <a:picLocks noChangeAspect="1"/>
            </p:cNvPicPr>
            <p:nvPr/>
          </p:nvPicPr>
          <p:blipFill>
            <a:blip r:embed="rId6"/>
            <a:stretch>
              <a:fillRect/>
            </a:stretch>
          </p:blipFill>
          <p:spPr>
            <a:xfrm>
              <a:off x="6700995" y="2159999"/>
              <a:ext cx="2053706" cy="2871209"/>
            </a:xfrm>
            <a:prstGeom prst="rect">
              <a:avLst/>
            </a:prstGeom>
            <a:ln w="3175">
              <a:solidFill>
                <a:schemeClr val="bg1">
                  <a:lumMod val="50000"/>
                </a:schemeClr>
              </a:solidFill>
            </a:ln>
          </p:spPr>
        </p:pic>
        <p:pic>
          <p:nvPicPr>
            <p:cNvPr id="10" name="Picture 9" descr="An image of the front page of the Welsh Bangor Fresher's guide to studying safe and healthy">
              <a:extLst>
                <a:ext uri="{FF2B5EF4-FFF2-40B4-BE49-F238E27FC236}">
                  <a16:creationId xmlns:a16="http://schemas.microsoft.com/office/drawing/2014/main" id="{028D8A92-D46B-4251-BFD9-2172385D7C61}"/>
                </a:ext>
              </a:extLst>
            </p:cNvPr>
            <p:cNvPicPr>
              <a:picLocks noChangeAspect="1"/>
            </p:cNvPicPr>
            <p:nvPr/>
          </p:nvPicPr>
          <p:blipFill>
            <a:blip r:embed="rId7"/>
            <a:stretch>
              <a:fillRect/>
            </a:stretch>
          </p:blipFill>
          <p:spPr>
            <a:xfrm>
              <a:off x="4760208" y="3599999"/>
              <a:ext cx="2050604" cy="2871209"/>
            </a:xfrm>
            <a:prstGeom prst="rect">
              <a:avLst/>
            </a:prstGeom>
            <a:ln w="3175">
              <a:solidFill>
                <a:schemeClr val="bg1">
                  <a:lumMod val="50000"/>
                </a:schemeClr>
              </a:solidFill>
            </a:ln>
          </p:spPr>
        </p:pic>
      </p:grpSp>
    </p:spTree>
    <p:extLst>
      <p:ext uri="{BB962C8B-B14F-4D97-AF65-F5344CB8AC3E}">
        <p14:creationId xmlns:p14="http://schemas.microsoft.com/office/powerpoint/2010/main" val="292625870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Covid-19 and other Communicable Diseases</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p:txBody>
      </p:sp>
      <p:sp>
        <p:nvSpPr>
          <p:cNvPr id="11" name="Content Placeholder 2">
            <a:extLst>
              <a:ext uri="{FF2B5EF4-FFF2-40B4-BE49-F238E27FC236}">
                <a16:creationId xmlns:a16="http://schemas.microsoft.com/office/drawing/2014/main" id="{820A504A-3EA6-4A97-89A0-CDBEA9A4E6E4}"/>
              </a:ext>
            </a:extLst>
          </p:cNvPr>
          <p:cNvSpPr txBox="1">
            <a:spLocks/>
          </p:cNvSpPr>
          <p:nvPr/>
        </p:nvSpPr>
        <p:spPr>
          <a:xfrm>
            <a:off x="720000" y="1423005"/>
            <a:ext cx="7031428" cy="457920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a:solidFill>
                  <a:schemeClr val="tx1">
                    <a:lumMod val="75000"/>
                    <a:lumOff val="25000"/>
                  </a:schemeClr>
                </a:solidFill>
                <a:latin typeface="Arial" panose="020B0604020202020204" pitchFamily="34" charset="0"/>
                <a:cs typeface="Arial" panose="020B0604020202020204" pitchFamily="34" charset="0"/>
              </a:rPr>
              <a:t>Some of the things we did to protect ourselves and others against Covid-19 also help to reduce the risk of exposure to other communicable diseases.  </a:t>
            </a:r>
          </a:p>
          <a:p>
            <a:pPr>
              <a:lnSpc>
                <a:spcPct val="100000"/>
              </a:lnSpc>
            </a:pPr>
            <a:r>
              <a:rPr lang="en-GB" sz="1800">
                <a:solidFill>
                  <a:schemeClr val="tx1">
                    <a:lumMod val="75000"/>
                    <a:lumOff val="25000"/>
                  </a:schemeClr>
                </a:solidFill>
                <a:latin typeface="Arial" panose="020B0604020202020204" pitchFamily="34" charset="0"/>
                <a:cs typeface="Arial" panose="020B0604020202020204" pitchFamily="34" charset="0"/>
              </a:rPr>
              <a:t>You will still find ‘lessons learnt’ in place across the University. Lecture rooms are better ventilated and there’s more space.</a:t>
            </a:r>
          </a:p>
          <a:p>
            <a:pPr>
              <a:lnSpc>
                <a:spcPct val="100000"/>
              </a:lnSpc>
            </a:pPr>
            <a:r>
              <a:rPr lang="en-GB" sz="1800">
                <a:solidFill>
                  <a:schemeClr val="tx1">
                    <a:lumMod val="75000"/>
                    <a:lumOff val="25000"/>
                  </a:schemeClr>
                </a:solidFill>
                <a:latin typeface="Arial" panose="020B0604020202020204" pitchFamily="34" charset="0"/>
                <a:cs typeface="Arial" panose="020B0604020202020204" pitchFamily="34" charset="0"/>
              </a:rPr>
              <a:t>We are all generally more aware of how infections can spread. If you wish, please feel free to continue wearing a face covering in lectures, computer rooms etc.</a:t>
            </a:r>
          </a:p>
          <a:p>
            <a:pPr>
              <a:lnSpc>
                <a:spcPct val="100000"/>
              </a:lnSpc>
            </a:pPr>
            <a:r>
              <a:rPr lang="en-GB" sz="1800">
                <a:solidFill>
                  <a:schemeClr val="tx1">
                    <a:lumMod val="75000"/>
                    <a:lumOff val="25000"/>
                  </a:schemeClr>
                </a:solidFill>
                <a:latin typeface="Arial" panose="020B0604020202020204" pitchFamily="34" charset="0"/>
                <a:cs typeface="Arial" panose="020B0604020202020204" pitchFamily="34" charset="0"/>
              </a:rPr>
              <a:t>If you feel unwell and suspect you may have Covid-19 please do not attend lectures or mix with others, isolate yourselves and look after yourself and others. </a:t>
            </a:r>
          </a:p>
          <a:p>
            <a:pPr>
              <a:lnSpc>
                <a:spcPct val="100000"/>
              </a:lnSpc>
            </a:pPr>
            <a:r>
              <a:rPr lang="en-GB" sz="1800">
                <a:solidFill>
                  <a:schemeClr val="tx1">
                    <a:lumMod val="75000"/>
                    <a:lumOff val="25000"/>
                  </a:schemeClr>
                </a:solidFill>
                <a:latin typeface="Arial" panose="020B0604020202020204" pitchFamily="34" charset="0"/>
                <a:cs typeface="Arial" panose="020B0604020202020204" pitchFamily="34" charset="0"/>
              </a:rPr>
              <a:t>Student Services offers help and information on all manner of other communicable diseases, including measles and Monkeypox, and how to register with a local doctor.</a:t>
            </a: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161496797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tx1"/>
                </a:solidFill>
                <a:effectLst/>
                <a:uLnTx/>
                <a:uFillTx/>
                <a:latin typeface="Arial" panose="020B0604020202020204" pitchFamily="34" charset="0"/>
                <a:ea typeface="+mn-ea"/>
                <a:cs typeface="+mn-cs"/>
              </a:rPr>
              <a:t>Sustainability and the Environment</a:t>
            </a: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7B27BEA2-BFE8-47D9-B2AE-884A5D461622}"/>
              </a:ext>
            </a:extLst>
          </p:cNvPr>
          <p:cNvSpPr txBox="1">
            <a:spLocks/>
          </p:cNvSpPr>
          <p:nvPr/>
        </p:nvSpPr>
        <p:spPr>
          <a:xfrm>
            <a:off x="-1" y="1013988"/>
            <a:ext cx="4932637" cy="4807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800"/>
              </a:spcAft>
            </a:pPr>
            <a:r>
              <a:rPr lang="en-GB" sz="1800">
                <a:solidFill>
                  <a:schemeClr val="tx1">
                    <a:lumMod val="75000"/>
                    <a:lumOff val="25000"/>
                  </a:schemeClr>
                </a:solidFill>
                <a:latin typeface="Arial" panose="020B0604020202020204" pitchFamily="34" charset="0"/>
                <a:cs typeface="Arial" panose="020B0604020202020204" pitchFamily="34" charset="0"/>
              </a:rPr>
              <a:t>The University has an Environmental Management System (EMS) accredited to the ISO14001:2015 Standard - at it’s core is the Environmental Policy</a:t>
            </a:r>
          </a:p>
          <a:p>
            <a:pPr>
              <a:lnSpc>
                <a:spcPct val="120000"/>
              </a:lnSpc>
              <a:spcAft>
                <a:spcPts val="800"/>
              </a:spcAft>
            </a:pPr>
            <a:r>
              <a:rPr lang="en-GB" sz="1800">
                <a:solidFill>
                  <a:schemeClr val="tx1">
                    <a:lumMod val="75000"/>
                    <a:lumOff val="25000"/>
                  </a:schemeClr>
                </a:solidFill>
                <a:latin typeface="Arial" panose="020B0604020202020204" pitchFamily="34" charset="0"/>
                <a:cs typeface="Arial" panose="020B0604020202020204" pitchFamily="34" charset="0"/>
              </a:rPr>
              <a:t>Look out for campaigns and posters on how you can get involved with recycling, beach cleans and saving energy.</a:t>
            </a:r>
          </a:p>
          <a:p>
            <a:pPr marL="0" indent="0">
              <a:lnSpc>
                <a:spcPct val="100000"/>
              </a:lnSpc>
              <a:buFont typeface="Arial" panose="020B0604020202020204" pitchFamily="34" charset="0"/>
              <a:buNone/>
            </a:pPr>
            <a:r>
              <a:rPr lang="en-GB" sz="1400">
                <a:latin typeface="Arial" panose="020B0604020202020204" pitchFamily="34" charset="0"/>
                <a:cs typeface="Arial" panose="020B0604020202020204" pitchFamily="34" charset="0"/>
              </a:rPr>
              <a:t>Click on the link to visit the Bangor Sustainability page-      </a:t>
            </a:r>
            <a:r>
              <a:rPr lang="en-GB" sz="180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www.bangor.ac.uk/sustainability</a:t>
            </a:r>
            <a:endParaRPr lang="en-GB" sz="1800">
              <a:solidFill>
                <a:srgbClr val="0070C0"/>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1800">
              <a:solidFill>
                <a:srgbClr val="0070C0"/>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GB" sz="1400">
                <a:latin typeface="Arial" panose="020B0604020202020204" pitchFamily="34" charset="0"/>
                <a:cs typeface="Arial" panose="020B0604020202020204" pitchFamily="34" charset="0"/>
              </a:rPr>
              <a:t>Click on the link to visit the Bangor environment page </a:t>
            </a:r>
            <a:r>
              <a:rPr lang="en-GB" sz="180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www.bangor.ac.uk/environment</a:t>
            </a:r>
            <a:endParaRPr lang="en-GB" sz="1800">
              <a:solidFill>
                <a:srgbClr val="0070C0"/>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180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GB" sz="1800">
                <a:latin typeface="Arial" panose="020B0604020202020204" pitchFamily="34" charset="0"/>
                <a:cs typeface="Arial" panose="020B0604020202020204" pitchFamily="34" charset="0"/>
              </a:rPr>
              <a:t> </a:t>
            </a:r>
          </a:p>
        </p:txBody>
      </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6"/>
          <a:stretch>
            <a:fillRect/>
          </a:stretch>
        </p:blipFill>
        <p:spPr>
          <a:xfrm>
            <a:off x="466038" y="6164128"/>
            <a:ext cx="1318570" cy="372747"/>
          </a:xfrm>
          <a:prstGeom prst="rect">
            <a:avLst/>
          </a:prstGeom>
          <a:ln w="12700">
            <a:miter lim="400000"/>
          </a:ln>
        </p:spPr>
      </p:pic>
      <p:grpSp>
        <p:nvGrpSpPr>
          <p:cNvPr id="2" name="Group 1">
            <a:extLst>
              <a:ext uri="{FF2B5EF4-FFF2-40B4-BE49-F238E27FC236}">
                <a16:creationId xmlns:a16="http://schemas.microsoft.com/office/drawing/2014/main" id="{637095DD-76EC-4962-A8D6-726BCA41A4C4}"/>
              </a:ext>
              <a:ext uri="{C183D7F6-B498-43B3-948B-1728B52AA6E4}">
                <adec:decorative xmlns:adec="http://schemas.microsoft.com/office/drawing/2017/decorative" val="1"/>
              </a:ext>
            </a:extLst>
          </p:cNvPr>
          <p:cNvGrpSpPr/>
          <p:nvPr/>
        </p:nvGrpSpPr>
        <p:grpSpPr>
          <a:xfrm>
            <a:off x="4932637" y="1558800"/>
            <a:ext cx="3862240" cy="4605328"/>
            <a:chOff x="4932637" y="1558800"/>
            <a:chExt cx="3862240" cy="4605328"/>
          </a:xfrm>
        </p:grpSpPr>
        <p:pic>
          <p:nvPicPr>
            <p:cNvPr id="7" name="Picture 6" descr="An image of Bangor's Environmental Policy">
              <a:extLst>
                <a:ext uri="{FF2B5EF4-FFF2-40B4-BE49-F238E27FC236}">
                  <a16:creationId xmlns:a16="http://schemas.microsoft.com/office/drawing/2014/main" id="{DE4E8B78-C932-4D72-870A-FF4E4060E4CD}"/>
                </a:ext>
              </a:extLst>
            </p:cNvPr>
            <p:cNvPicPr>
              <a:picLocks noChangeAspect="1"/>
            </p:cNvPicPr>
            <p:nvPr/>
          </p:nvPicPr>
          <p:blipFill>
            <a:blip r:embed="rId7"/>
            <a:stretch>
              <a:fillRect/>
            </a:stretch>
          </p:blipFill>
          <p:spPr>
            <a:xfrm rot="600000">
              <a:off x="6836998" y="1702199"/>
              <a:ext cx="1873633" cy="2538000"/>
            </a:xfrm>
            <a:prstGeom prst="rect">
              <a:avLst/>
            </a:prstGeom>
          </p:spPr>
        </p:pic>
        <p:pic>
          <p:nvPicPr>
            <p:cNvPr id="8" name="Picture 7" descr="A poster detailing many different recycling streams.">
              <a:extLst>
                <a:ext uri="{FF2B5EF4-FFF2-40B4-BE49-F238E27FC236}">
                  <a16:creationId xmlns:a16="http://schemas.microsoft.com/office/drawing/2014/main" id="{320D82DC-9222-462F-A956-4256453EDE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7320" y="4123516"/>
              <a:ext cx="2767557" cy="2040612"/>
            </a:xfrm>
            <a:prstGeom prst="rect">
              <a:avLst/>
            </a:prstGeom>
          </p:spPr>
        </p:pic>
        <p:pic>
          <p:nvPicPr>
            <p:cNvPr id="9" name="Picture 8" descr="A suggesting ways to keep your generated waste as low as possible">
              <a:extLst>
                <a:ext uri="{FF2B5EF4-FFF2-40B4-BE49-F238E27FC236}">
                  <a16:creationId xmlns:a16="http://schemas.microsoft.com/office/drawing/2014/main" id="{ADE17084-DC79-42EF-BFD1-0B7C1E3752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2637" y="1558800"/>
              <a:ext cx="1796380" cy="2520000"/>
            </a:xfrm>
            <a:prstGeom prst="rect">
              <a:avLst/>
            </a:prstGeom>
          </p:spPr>
        </p:pic>
      </p:grpSp>
    </p:spTree>
    <p:extLst>
      <p:ext uri="{BB962C8B-B14F-4D97-AF65-F5344CB8AC3E}">
        <p14:creationId xmlns:p14="http://schemas.microsoft.com/office/powerpoint/2010/main" val="209833317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A8C70A-8126-49BA-BD16-044756E74C11}"/>
              </a:ext>
            </a:extLst>
          </p:cNvPr>
          <p:cNvSpPr txBox="1">
            <a:spLocks noGrp="1"/>
          </p:cNvSpPr>
          <p:nvPr>
            <p:ph type="title" idx="4294967295"/>
          </p:nvPr>
        </p:nvSpPr>
        <p:spPr>
          <a:xfrm>
            <a:off x="720000" y="720000"/>
            <a:ext cx="692112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This University is an amazing place with so much usually going on…</a:t>
            </a:r>
          </a:p>
        </p:txBody>
      </p:sp>
      <p:sp>
        <p:nvSpPr>
          <p:cNvPr id="22" name="TextBox 21">
            <a:extLst>
              <a:ext uri="{FF2B5EF4-FFF2-40B4-BE49-F238E27FC236}">
                <a16:creationId xmlns:a16="http://schemas.microsoft.com/office/drawing/2014/main" id="{09929BAC-3E8D-433B-BFCE-B37A56A0B7E2}"/>
              </a:ext>
              <a:ext uri="{C183D7F6-B498-43B3-948B-1728B52AA6E4}">
                <adec:decorative xmlns:adec="http://schemas.microsoft.com/office/drawing/2017/decorative" val="0"/>
              </a:ext>
            </a:extLst>
          </p:cNvPr>
          <p:cNvSpPr txBox="1"/>
          <p:nvPr/>
        </p:nvSpPr>
        <p:spPr>
          <a:xfrm flipH="1">
            <a:off x="6923700" y="6176643"/>
            <a:ext cx="2220299" cy="572464"/>
          </a:xfrm>
          <a:prstGeom prst="rect">
            <a:avLst/>
          </a:prstGeom>
          <a:noFill/>
        </p:spPr>
        <p:txBody>
          <a:bodyPr wrap="square" rtlCol="0">
            <a:spAutoFit/>
          </a:bodyPr>
          <a:lstStyle/>
          <a:p>
            <a:r>
              <a:rPr lang="en-GB" sz="1200">
                <a:solidFill>
                  <a:srgbClr val="FFFFFF"/>
                </a:solidFill>
              </a:rPr>
              <a:t>Health and Safety</a:t>
            </a:r>
          </a:p>
          <a:p>
            <a:pPr>
              <a:lnSpc>
                <a:spcPct val="120000"/>
              </a:lnSpc>
            </a:pPr>
            <a:r>
              <a:rPr lang="en-GB" sz="1600">
                <a:solidFill>
                  <a:srgbClr val="FFFFFF"/>
                </a:solidFill>
              </a:rPr>
              <a:t>INTRODUCTION</a:t>
            </a:r>
          </a:p>
        </p:txBody>
      </p:sp>
      <p:pic>
        <p:nvPicPr>
          <p:cNvPr id="31" name="bangor_logo_c1_flush.pdf" descr="bangor_logo_c1_flush.pdf">
            <a:extLst>
              <a:ext uri="{FF2B5EF4-FFF2-40B4-BE49-F238E27FC236}">
                <a16:creationId xmlns:a16="http://schemas.microsoft.com/office/drawing/2014/main" id="{FB7E5818-AF0E-46C0-86A2-626AD7DCD4D9}"/>
              </a:ext>
            </a:extLst>
          </p:cNvPr>
          <p:cNvPicPr>
            <a:picLocks noChangeAspect="1"/>
          </p:cNvPicPr>
          <p:nvPr/>
        </p:nvPicPr>
        <p:blipFill>
          <a:blip r:embed="rId3"/>
          <a:stretch>
            <a:fillRect/>
          </a:stretch>
        </p:blipFill>
        <p:spPr>
          <a:xfrm>
            <a:off x="466038" y="6164128"/>
            <a:ext cx="1318570" cy="372747"/>
          </a:xfrm>
          <a:prstGeom prst="rect">
            <a:avLst/>
          </a:prstGeom>
          <a:ln w="12700">
            <a:miter lim="400000"/>
          </a:ln>
        </p:spPr>
      </p:pic>
      <p:pic>
        <p:nvPicPr>
          <p:cNvPr id="32" name="Image" descr="Image">
            <a:extLst>
              <a:ext uri="{FF2B5EF4-FFF2-40B4-BE49-F238E27FC236}">
                <a16:creationId xmlns:a16="http://schemas.microsoft.com/office/drawing/2014/main" id="{8BD4B076-D869-4BA4-93CC-95386C510ADF}"/>
              </a:ext>
            </a:extLst>
          </p:cNvPr>
          <p:cNvPicPr>
            <a:picLocks noChangeAspect="1"/>
          </p:cNvPicPr>
          <p:nvPr/>
        </p:nvPicPr>
        <p:blipFill>
          <a:blip r:embed="rId4"/>
          <a:stretch>
            <a:fillRect/>
          </a:stretch>
        </p:blipFill>
        <p:spPr>
          <a:xfrm>
            <a:off x="6052704" y="-1"/>
            <a:ext cx="2324680" cy="6858001"/>
          </a:xfrm>
          <a:prstGeom prst="rect">
            <a:avLst/>
          </a:prstGeom>
          <a:ln w="12700">
            <a:miter lim="400000"/>
          </a:ln>
        </p:spPr>
      </p:pic>
      <p:grpSp>
        <p:nvGrpSpPr>
          <p:cNvPr id="8" name="Group 7">
            <a:extLst>
              <a:ext uri="{FF2B5EF4-FFF2-40B4-BE49-F238E27FC236}">
                <a16:creationId xmlns:a16="http://schemas.microsoft.com/office/drawing/2014/main" id="{AAE45554-0327-4D78-A30B-AD3B1431077F}"/>
              </a:ext>
              <a:ext uri="{C183D7F6-B498-43B3-948B-1728B52AA6E4}">
                <adec:decorative xmlns:adec="http://schemas.microsoft.com/office/drawing/2017/decorative" val="1"/>
              </a:ext>
            </a:extLst>
          </p:cNvPr>
          <p:cNvGrpSpPr>
            <a:grpSpLocks noChangeAspect="1"/>
          </p:cNvGrpSpPr>
          <p:nvPr/>
        </p:nvGrpSpPr>
        <p:grpSpPr>
          <a:xfrm>
            <a:off x="509763" y="1787633"/>
            <a:ext cx="7029634" cy="3636078"/>
            <a:chOff x="1061188" y="1295400"/>
            <a:chExt cx="10066449" cy="5206871"/>
          </a:xfrm>
        </p:grpSpPr>
        <p:grpSp>
          <p:nvGrpSpPr>
            <p:cNvPr id="9" name="Group 8">
              <a:extLst>
                <a:ext uri="{FF2B5EF4-FFF2-40B4-BE49-F238E27FC236}">
                  <a16:creationId xmlns:a16="http://schemas.microsoft.com/office/drawing/2014/main" id="{7B86634C-F13A-4EC1-94BE-709D17F287FF}"/>
                </a:ext>
              </a:extLst>
            </p:cNvPr>
            <p:cNvGrpSpPr/>
            <p:nvPr/>
          </p:nvGrpSpPr>
          <p:grpSpPr>
            <a:xfrm>
              <a:off x="1061188" y="1295400"/>
              <a:ext cx="10066449" cy="5206871"/>
              <a:chOff x="491253" y="1521054"/>
              <a:chExt cx="7334472" cy="3438975"/>
            </a:xfrm>
          </p:grpSpPr>
          <p:pic>
            <p:nvPicPr>
              <p:cNvPr id="12" name="Picture 11" descr="A group of white bottles on a shelf&#10;&#10;">
                <a:extLst>
                  <a:ext uri="{FF2B5EF4-FFF2-40B4-BE49-F238E27FC236}">
                    <a16:creationId xmlns:a16="http://schemas.microsoft.com/office/drawing/2014/main" id="{D011269F-2651-4FB8-AFCF-57A1B62C9887}"/>
                  </a:ext>
                </a:extLst>
              </p:cNvPr>
              <p:cNvPicPr preferRelativeResize="0">
                <a:picLocks/>
              </p:cNvPicPr>
              <p:nvPr/>
            </p:nvPicPr>
            <p:blipFill rotWithShape="1">
              <a:blip r:embed="rId5" cstate="print">
                <a:extLst>
                  <a:ext uri="{28A0092B-C50C-407E-A947-70E740481C1C}">
                    <a14:useLocalDpi xmlns:a14="http://schemas.microsoft.com/office/drawing/2010/main" val="0"/>
                  </a:ext>
                </a:extLst>
              </a:blip>
              <a:srcRect l="-588" r="-460"/>
              <a:stretch/>
            </p:blipFill>
            <p:spPr bwMode="auto">
              <a:xfrm>
                <a:off x="1734056" y="2748689"/>
                <a:ext cx="1080000" cy="945000"/>
              </a:xfrm>
              <a:prstGeom prst="rect">
                <a:avLst/>
              </a:prstGeom>
              <a:noFill/>
              <a:ln>
                <a:noFill/>
              </a:ln>
            </p:spPr>
          </p:pic>
          <p:pic>
            <p:nvPicPr>
              <p:cNvPr id="13" name="Picture 2" descr="Image of underwater videographer diving">
                <a:extLst>
                  <a:ext uri="{FF2B5EF4-FFF2-40B4-BE49-F238E27FC236}">
                    <a16:creationId xmlns:a16="http://schemas.microsoft.com/office/drawing/2014/main" id="{27726B2B-DDD7-4ECE-8B1C-711C9671DE49}"/>
                  </a:ext>
                </a:extLst>
              </p:cNvPr>
              <p:cNvPicPr>
                <a:picLocks noChangeArrowheads="1"/>
              </p:cNvPicPr>
              <p:nvPr/>
            </p:nvPicPr>
            <p:blipFill rotWithShape="1">
              <a:blip r:embed="rId6" cstate="print">
                <a:extLst>
                  <a:ext uri="{28A0092B-C50C-407E-A947-70E740481C1C}">
                    <a14:useLocalDpi xmlns:a14="http://schemas.microsoft.com/office/drawing/2010/main" val="0"/>
                  </a:ext>
                </a:extLst>
              </a:blip>
              <a:srcRect r="13190"/>
              <a:stretch/>
            </p:blipFill>
            <p:spPr bwMode="auto">
              <a:xfrm>
                <a:off x="491253" y="1521054"/>
                <a:ext cx="1080000" cy="945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Bangor university Arizona field trip.  A large lizard being held in a person's hands.">
                <a:extLst>
                  <a:ext uri="{FF2B5EF4-FFF2-40B4-BE49-F238E27FC236}">
                    <a16:creationId xmlns:a16="http://schemas.microsoft.com/office/drawing/2014/main" id="{B621F742-3AAD-401C-820A-E3691A5FF48C}"/>
                  </a:ext>
                </a:extLst>
              </p:cNvPr>
              <p:cNvPicPr>
                <a:picLocks noChangeArrowheads="1"/>
              </p:cNvPicPr>
              <p:nvPr/>
            </p:nvPicPr>
            <p:blipFill rotWithShape="1">
              <a:blip r:embed="rId7" cstate="print">
                <a:extLst>
                  <a:ext uri="{28A0092B-C50C-407E-A947-70E740481C1C}">
                    <a14:useLocalDpi xmlns:a14="http://schemas.microsoft.com/office/drawing/2010/main" val="0"/>
                  </a:ext>
                </a:extLst>
              </a:blip>
              <a:srcRect l="42266" t="32824" r="25334" b="17215"/>
              <a:stretch/>
            </p:blipFill>
            <p:spPr bwMode="auto">
              <a:xfrm>
                <a:off x="6745725" y="3998338"/>
                <a:ext cx="1080000" cy="945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of a sheep">
                <a:extLst>
                  <a:ext uri="{FF2B5EF4-FFF2-40B4-BE49-F238E27FC236}">
                    <a16:creationId xmlns:a16="http://schemas.microsoft.com/office/drawing/2014/main" id="{2E48F5C2-B8A7-4BED-B8AB-550FCF4441D6}"/>
                  </a:ext>
                  <a:ext uri="{C183D7F6-B498-43B3-948B-1728B52AA6E4}">
                    <adec:decorative xmlns:adec="http://schemas.microsoft.com/office/drawing/2017/decorative" val="0"/>
                  </a:ext>
                </a:extLst>
              </p:cNvPr>
              <p:cNvPicPr>
                <a:picLocks/>
              </p:cNvPicPr>
              <p:nvPr/>
            </p:nvPicPr>
            <p:blipFill rotWithShape="1">
              <a:blip r:embed="rId8"/>
              <a:srcRect l="18511" t="8855" r="8571" b="8034"/>
              <a:stretch/>
            </p:blipFill>
            <p:spPr>
              <a:xfrm>
                <a:off x="2990176" y="1521054"/>
                <a:ext cx="1080000" cy="945000"/>
              </a:xfrm>
              <a:prstGeom prst="rect">
                <a:avLst/>
              </a:prstGeom>
            </p:spPr>
          </p:pic>
          <p:pic>
            <p:nvPicPr>
              <p:cNvPr id="16" name="Picture 8" descr="Three boats on the sea">
                <a:extLst>
                  <a:ext uri="{FF2B5EF4-FFF2-40B4-BE49-F238E27FC236}">
                    <a16:creationId xmlns:a16="http://schemas.microsoft.com/office/drawing/2014/main" id="{A7D9F0D3-D589-4462-B768-205A40F9C8C0}"/>
                  </a:ext>
                </a:extLst>
              </p:cNvPr>
              <p:cNvPicPr>
                <a:picLocks noChangeArrowheads="1"/>
              </p:cNvPicPr>
              <p:nvPr/>
            </p:nvPicPr>
            <p:blipFill rotWithShape="1">
              <a:blip r:embed="rId9" cstate="print">
                <a:extLst>
                  <a:ext uri="{28A0092B-C50C-407E-A947-70E740481C1C}">
                    <a14:useLocalDpi xmlns:a14="http://schemas.microsoft.com/office/drawing/2010/main" val="0"/>
                  </a:ext>
                </a:extLst>
              </a:blip>
              <a:srcRect l="21818" r="40679"/>
              <a:stretch/>
            </p:blipFill>
            <p:spPr bwMode="auto">
              <a:xfrm>
                <a:off x="2990176" y="2748689"/>
                <a:ext cx="1080000" cy="945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Two people in a very snowy climate holding a Welsh flag">
                <a:extLst>
                  <a:ext uri="{FF2B5EF4-FFF2-40B4-BE49-F238E27FC236}">
                    <a16:creationId xmlns:a16="http://schemas.microsoft.com/office/drawing/2014/main" id="{C06E2C2E-DC40-4A54-9947-A32FA2D86F66}"/>
                  </a:ext>
                </a:extLst>
              </p:cNvPr>
              <p:cNvPicPr>
                <a:picLocks noChangeArrowheads="1"/>
              </p:cNvPicPr>
              <p:nvPr/>
            </p:nvPicPr>
            <p:blipFill rotWithShape="1">
              <a:blip r:embed="rId10" cstate="print">
                <a:extLst>
                  <a:ext uri="{28A0092B-C50C-407E-A947-70E740481C1C}">
                    <a14:useLocalDpi xmlns:a14="http://schemas.microsoft.com/office/drawing/2010/main" val="0"/>
                  </a:ext>
                </a:extLst>
              </a:blip>
              <a:srcRect l="16183" t="17215" r="30384" b="7443"/>
              <a:stretch/>
            </p:blipFill>
            <p:spPr bwMode="auto">
              <a:xfrm>
                <a:off x="6745725" y="2748689"/>
                <a:ext cx="1080000" cy="945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Biohazard symbol">
                <a:extLst>
                  <a:ext uri="{FF2B5EF4-FFF2-40B4-BE49-F238E27FC236}">
                    <a16:creationId xmlns:a16="http://schemas.microsoft.com/office/drawing/2014/main" id="{C53F58C3-D9EB-4B2D-A735-4EC580CA6A24}"/>
                  </a:ext>
                </a:extLst>
              </p:cNvPr>
              <p:cNvPicPr>
                <a:picLocks noChangeArrowheads="1"/>
              </p:cNvPicPr>
              <p:nvPr/>
            </p:nvPicPr>
            <p:blipFill rotWithShape="1">
              <a:blip r:embed="rId11">
                <a:extLst>
                  <a:ext uri="{28A0092B-C50C-407E-A947-70E740481C1C}">
                    <a14:useLocalDpi xmlns:a14="http://schemas.microsoft.com/office/drawing/2010/main" val="0"/>
                  </a:ext>
                </a:extLst>
              </a:blip>
              <a:srcRect l="3808" t="5655" r="4320" b="12410"/>
              <a:stretch/>
            </p:blipFill>
            <p:spPr bwMode="auto">
              <a:xfrm>
                <a:off x="5476061" y="1521054"/>
                <a:ext cx="1080000" cy="9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descr="Radiation symbol">
                <a:extLst>
                  <a:ext uri="{FF2B5EF4-FFF2-40B4-BE49-F238E27FC236}">
                    <a16:creationId xmlns:a16="http://schemas.microsoft.com/office/drawing/2014/main" id="{159216F9-1741-4822-9490-12EE53BBBB15}"/>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10220" y="2748689"/>
                <a:ext cx="1080000" cy="9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Laser radiation symbol">
                <a:extLst>
                  <a:ext uri="{FF2B5EF4-FFF2-40B4-BE49-F238E27FC236}">
                    <a16:creationId xmlns:a16="http://schemas.microsoft.com/office/drawing/2014/main" id="{36CCD2E8-B229-43BA-B217-A4BBC67146B5}"/>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34056" y="1527999"/>
                <a:ext cx="1079650" cy="9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person looking at another person on a MRI scanner">
                <a:extLst>
                  <a:ext uri="{FF2B5EF4-FFF2-40B4-BE49-F238E27FC236}">
                    <a16:creationId xmlns:a16="http://schemas.microsoft.com/office/drawing/2014/main" id="{32B77F96-B259-4EAD-B214-C55CE9FB52CD}"/>
                  </a:ext>
                </a:extLst>
              </p:cNvPr>
              <p:cNvPicPr>
                <a:picLocks/>
              </p:cNvPicPr>
              <p:nvPr/>
            </p:nvPicPr>
            <p:blipFill rotWithShape="1">
              <a:blip r:embed="rId14" cstate="print">
                <a:extLst>
                  <a:ext uri="{28A0092B-C50C-407E-A947-70E740481C1C}">
                    <a14:useLocalDpi xmlns:a14="http://schemas.microsoft.com/office/drawing/2010/main" val="0"/>
                  </a:ext>
                </a:extLst>
              </a:blip>
              <a:srcRect l="1602" t="14499" r="20234" b="3622"/>
              <a:stretch/>
            </p:blipFill>
            <p:spPr>
              <a:xfrm>
                <a:off x="6745725" y="1521054"/>
                <a:ext cx="1080000" cy="945000"/>
              </a:xfrm>
              <a:prstGeom prst="rect">
                <a:avLst/>
              </a:prstGeom>
            </p:spPr>
          </p:pic>
          <p:pic>
            <p:nvPicPr>
              <p:cNvPr id="23" name="Picture 17" descr="Bangor university serendipity event in a busy PJ hall 2017">
                <a:extLst>
                  <a:ext uri="{FF2B5EF4-FFF2-40B4-BE49-F238E27FC236}">
                    <a16:creationId xmlns:a16="http://schemas.microsoft.com/office/drawing/2014/main" id="{0BB7D5B7-F8C4-441A-8E55-9B8B3B0C4DE3}"/>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 r="23717"/>
              <a:stretch/>
            </p:blipFill>
            <p:spPr bwMode="auto">
              <a:xfrm>
                <a:off x="512867" y="3986191"/>
                <a:ext cx="1081299" cy="945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Magnetic Field Symbol">
                <a:extLst>
                  <a:ext uri="{FF2B5EF4-FFF2-40B4-BE49-F238E27FC236}">
                    <a16:creationId xmlns:a16="http://schemas.microsoft.com/office/drawing/2014/main" id="{624268D7-7281-4102-9D33-365130B79F58}"/>
                  </a:ext>
                </a:extLst>
              </p:cNvPr>
              <p:cNvPicPr>
                <a:picLocks/>
              </p:cNvPicPr>
              <p:nvPr/>
            </p:nvPicPr>
            <p:blipFill rotWithShape="1">
              <a:blip r:embed="rId16"/>
              <a:srcRect l="920" t="3868" r="1354"/>
              <a:stretch/>
            </p:blipFill>
            <p:spPr>
              <a:xfrm>
                <a:off x="1734056" y="3976324"/>
                <a:ext cx="1080000" cy="945000"/>
              </a:xfrm>
              <a:prstGeom prst="rect">
                <a:avLst/>
              </a:prstGeom>
            </p:spPr>
          </p:pic>
          <p:pic>
            <p:nvPicPr>
              <p:cNvPr id="25" name="Picture 24" descr="A picture of messy electrical cables and plugs&#10;">
                <a:extLst>
                  <a:ext uri="{FF2B5EF4-FFF2-40B4-BE49-F238E27FC236}">
                    <a16:creationId xmlns:a16="http://schemas.microsoft.com/office/drawing/2014/main" id="{47153E0F-D8F5-4D9B-AE0C-EB127C3C49E3}"/>
                  </a:ext>
                </a:extLst>
              </p:cNvPr>
              <p:cNvPicPr>
                <a:picLocks/>
              </p:cNvPicPr>
              <p:nvPr/>
            </p:nvPicPr>
            <p:blipFill rotWithShape="1">
              <a:blip r:embed="rId17"/>
              <a:srcRect l="5568" t="-763" r="9884" b="763"/>
              <a:stretch/>
            </p:blipFill>
            <p:spPr>
              <a:xfrm>
                <a:off x="2990176" y="3976324"/>
                <a:ext cx="1080000" cy="946800"/>
              </a:xfrm>
              <a:prstGeom prst="rect">
                <a:avLst/>
              </a:prstGeom>
              <a:solidFill>
                <a:srgbClr val="FFFFFF">
                  <a:shade val="85000"/>
                </a:srgbClr>
              </a:solidFill>
              <a:ln w="28575" cap="sq">
                <a:noFill/>
                <a:miter lim="800000"/>
              </a:ln>
              <a:effectLst/>
            </p:spPr>
          </p:pic>
          <p:pic>
            <p:nvPicPr>
              <p:cNvPr id="26" name="Picture 25" descr="A picture of a a Fire Exit door blocked with rubbish">
                <a:extLst>
                  <a:ext uri="{FF2B5EF4-FFF2-40B4-BE49-F238E27FC236}">
                    <a16:creationId xmlns:a16="http://schemas.microsoft.com/office/drawing/2014/main" id="{F37CA943-4B7F-4DC0-AEFA-7B8831820743}"/>
                  </a:ext>
                </a:extLst>
              </p:cNvPr>
              <p:cNvPicPr>
                <a:picLocks/>
              </p:cNvPicPr>
              <p:nvPr/>
            </p:nvPicPr>
            <p:blipFill rotWithShape="1">
              <a:blip r:embed="rId18"/>
              <a:srcRect l="16129" t="7027" r="2739" b="4760"/>
              <a:stretch/>
            </p:blipFill>
            <p:spPr>
              <a:xfrm>
                <a:off x="5462092" y="2746888"/>
                <a:ext cx="1080000" cy="946800"/>
              </a:xfrm>
              <a:prstGeom prst="rect">
                <a:avLst/>
              </a:prstGeom>
              <a:solidFill>
                <a:srgbClr val="FFFFFF">
                  <a:shade val="85000"/>
                </a:srgbClr>
              </a:solidFill>
              <a:ln w="28575" cap="sq">
                <a:noFill/>
                <a:miter lim="800000"/>
              </a:ln>
              <a:effectLst/>
            </p:spPr>
          </p:pic>
          <p:pic>
            <p:nvPicPr>
              <p:cNvPr id="27" name="Picture 2" descr="Two hands at the wheel of a car and the road ahead in the background">
                <a:extLst>
                  <a:ext uri="{FF2B5EF4-FFF2-40B4-BE49-F238E27FC236}">
                    <a16:creationId xmlns:a16="http://schemas.microsoft.com/office/drawing/2014/main" id="{3334183C-89E5-4115-9CB1-58CBC8AEEA9A}"/>
                  </a:ext>
                </a:extLst>
              </p:cNvPr>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87003" y="4013229"/>
                <a:ext cx="1080000" cy="9468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A computer screen and the user's reflection">
                <a:extLst>
                  <a:ext uri="{FF2B5EF4-FFF2-40B4-BE49-F238E27FC236}">
                    <a16:creationId xmlns:a16="http://schemas.microsoft.com/office/drawing/2014/main" id="{F95C8160-B6AC-46F2-8AFD-06BF3203797C}"/>
                  </a:ext>
                </a:extLst>
              </p:cNvPr>
              <p:cNvPicPr>
                <a:picLocks noChangeArrowheads="1"/>
              </p:cNvPicPr>
              <p:nvPr/>
            </p:nvPicPr>
            <p:blipFill rotWithShape="1">
              <a:blip r:embed="rId20" cstate="print">
                <a:extLst>
                  <a:ext uri="{28A0092B-C50C-407E-A947-70E740481C1C}">
                    <a14:useLocalDpi xmlns:a14="http://schemas.microsoft.com/office/drawing/2010/main" val="0"/>
                  </a:ext>
                </a:extLst>
              </a:blip>
              <a:srcRect l="54837" t="14675" b="19429"/>
              <a:stretch/>
            </p:blipFill>
            <p:spPr bwMode="auto">
              <a:xfrm>
                <a:off x="491253" y="2731998"/>
                <a:ext cx="1080000" cy="9468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descr="Two people sitting on a couch, one of them signing a document.">
              <a:extLst>
                <a:ext uri="{FF2B5EF4-FFF2-40B4-BE49-F238E27FC236}">
                  <a16:creationId xmlns:a16="http://schemas.microsoft.com/office/drawing/2014/main" id="{71252353-CCCC-4ED8-9763-F1EC75D4F290}"/>
                </a:ext>
              </a:extLst>
            </p:cNvPr>
            <p:cNvPicPr>
              <a:picLocks noChangeAspect="1"/>
            </p:cNvPicPr>
            <p:nvPr/>
          </p:nvPicPr>
          <p:blipFill>
            <a:blip r:embed="rId21"/>
            <a:stretch>
              <a:fillRect/>
            </a:stretch>
          </p:blipFill>
          <p:spPr>
            <a:xfrm>
              <a:off x="6213833" y="5068743"/>
              <a:ext cx="1561251" cy="1408257"/>
            </a:xfrm>
            <a:prstGeom prst="rect">
              <a:avLst/>
            </a:prstGeom>
          </p:spPr>
        </p:pic>
        <p:pic>
          <p:nvPicPr>
            <p:cNvPr id="11" name="Picture 10" descr="Two people talking">
              <a:extLst>
                <a:ext uri="{FF2B5EF4-FFF2-40B4-BE49-F238E27FC236}">
                  <a16:creationId xmlns:a16="http://schemas.microsoft.com/office/drawing/2014/main" id="{3A766CDE-21A0-4C3A-BA97-A8E65E8D41F4}"/>
                </a:ext>
              </a:extLst>
            </p:cNvPr>
            <p:cNvPicPr>
              <a:picLocks noChangeAspect="1"/>
            </p:cNvPicPr>
            <p:nvPr/>
          </p:nvPicPr>
          <p:blipFill>
            <a:blip r:embed="rId22"/>
            <a:stretch>
              <a:fillRect/>
            </a:stretch>
          </p:blipFill>
          <p:spPr>
            <a:xfrm>
              <a:off x="6215167" y="1305915"/>
              <a:ext cx="1559918" cy="1430801"/>
            </a:xfrm>
            <a:prstGeom prst="rect">
              <a:avLst/>
            </a:prstGeom>
          </p:spPr>
        </p:pic>
      </p:grpSp>
    </p:spTree>
    <p:extLst>
      <p:ext uri="{BB962C8B-B14F-4D97-AF65-F5344CB8AC3E}">
        <p14:creationId xmlns:p14="http://schemas.microsoft.com/office/powerpoint/2010/main" val="392000621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Almost the last word…!</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3" name="Graphic 2" descr="Speech with solid fill">
            <a:extLst>
              <a:ext uri="{FF2B5EF4-FFF2-40B4-BE49-F238E27FC236}">
                <a16:creationId xmlns:a16="http://schemas.microsoft.com/office/drawing/2014/main" id="{B6947B0D-5789-4A79-B597-FD0B8DD79D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390" y="991893"/>
            <a:ext cx="8220546" cy="5018289"/>
          </a:xfrm>
          <a:prstGeom prst="rect">
            <a:avLst/>
          </a:prstGeom>
        </p:spPr>
      </p:pic>
      <p:sp>
        <p:nvSpPr>
          <p:cNvPr id="10" name="Content Placeholder 2">
            <a:extLst>
              <a:ext uri="{FF2B5EF4-FFF2-40B4-BE49-F238E27FC236}">
                <a16:creationId xmlns:a16="http://schemas.microsoft.com/office/drawing/2014/main" id="{56F6A01A-13B6-4D76-9571-74D42900C316}"/>
              </a:ext>
            </a:extLst>
          </p:cNvPr>
          <p:cNvSpPr txBox="1">
            <a:spLocks/>
          </p:cNvSpPr>
          <p:nvPr/>
        </p:nvSpPr>
        <p:spPr>
          <a:xfrm>
            <a:off x="1685294" y="2270557"/>
            <a:ext cx="5230026" cy="1719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3400">
                <a:solidFill>
                  <a:srgbClr val="5D1F77"/>
                </a:solidFill>
                <a:latin typeface="Arial" panose="020B0604020202020204" pitchFamily="34" charset="0"/>
                <a:cs typeface="Arial" panose="020B0604020202020204" pitchFamily="34" charset="0"/>
              </a:rPr>
              <a:t>“If it looks or feels unsafe, it probably is.</a:t>
            </a:r>
          </a:p>
          <a:p>
            <a:pPr marL="0" indent="0" algn="ctr">
              <a:buFont typeface="Arial" panose="020B0604020202020204" pitchFamily="34" charset="0"/>
              <a:buNone/>
            </a:pPr>
            <a:r>
              <a:rPr lang="en-US" altLang="en-US" sz="3400">
                <a:solidFill>
                  <a:srgbClr val="5D1F77"/>
                </a:solidFill>
                <a:latin typeface="Arial" panose="020B0604020202020204" pitchFamily="34" charset="0"/>
                <a:cs typeface="Arial" panose="020B0604020202020204" pitchFamily="34" charset="0"/>
              </a:rPr>
              <a:t>So please tell us about it” </a:t>
            </a:r>
          </a:p>
          <a:p>
            <a:endParaRPr lang="en-GB">
              <a:solidFill>
                <a:srgbClr val="5D1F77"/>
              </a:solidFill>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5"/>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6"/>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114559280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Useful Links</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DFF77155-7E6B-425A-A460-FB55F90EF966}"/>
              </a:ext>
            </a:extLst>
          </p:cNvPr>
          <p:cNvSpPr txBox="1">
            <a:spLocks/>
          </p:cNvSpPr>
          <p:nvPr/>
        </p:nvSpPr>
        <p:spPr>
          <a:xfrm>
            <a:off x="114710" y="1440000"/>
            <a:ext cx="7771482" cy="382266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4000" indent="-257175">
              <a:lnSpc>
                <a:spcPct val="100000"/>
              </a:lnSpc>
              <a:spcBef>
                <a:spcPts val="1350"/>
              </a:spcBef>
              <a:spcAft>
                <a:spcPts val="1350"/>
              </a:spcAft>
            </a:pPr>
            <a:r>
              <a:rPr lang="en-GB">
                <a:latin typeface="Arial" panose="020B0604020202020204" pitchFamily="34" charset="0"/>
                <a:cs typeface="Arial" panose="020B0604020202020204" pitchFamily="34" charset="0"/>
              </a:rPr>
              <a:t>Click on the link to visit the Bangor Colleges page </a:t>
            </a:r>
            <a:r>
              <a:rPr lang="en-GB">
                <a:latin typeface="Arial" panose="020B0604020202020204" pitchFamily="34" charset="0"/>
                <a:cs typeface="Arial" panose="020B0604020202020204" pitchFamily="34" charset="0"/>
                <a:hlinkClick r:id="rId3"/>
              </a:rPr>
              <a:t>–Bangor Colleges</a:t>
            </a:r>
            <a:endParaRPr lang="en-GB">
              <a:latin typeface="Arial" panose="020B0604020202020204" pitchFamily="34" charset="0"/>
              <a:cs typeface="Arial" panose="020B0604020202020204" pitchFamily="34" charset="0"/>
            </a:endParaRPr>
          </a:p>
          <a:p>
            <a:pPr marL="324000" indent="-257175">
              <a:lnSpc>
                <a:spcPct val="100000"/>
              </a:lnSpc>
              <a:spcBef>
                <a:spcPts val="1350"/>
              </a:spcBef>
              <a:spcAft>
                <a:spcPts val="1350"/>
              </a:spcAft>
            </a:pPr>
            <a:r>
              <a:rPr lang="en-GB">
                <a:latin typeface="Arial" panose="020B0604020202020204" pitchFamily="34" charset="0"/>
                <a:cs typeface="Arial" panose="020B0604020202020204" pitchFamily="34" charset="0"/>
              </a:rPr>
              <a:t>Click on the link to visit the Bangor the Bangor Student Services page - </a:t>
            </a:r>
            <a:r>
              <a:rPr lang="en-GB">
                <a:latin typeface="Arial" panose="020B0604020202020204" pitchFamily="34" charset="0"/>
                <a:cs typeface="Arial" panose="020B0604020202020204" pitchFamily="34" charset="0"/>
                <a:hlinkClick r:id="rId4"/>
              </a:rPr>
              <a:t>Bangor Student Services</a:t>
            </a:r>
            <a:endParaRPr lang="en-GB">
              <a:latin typeface="Arial" panose="020B0604020202020204" pitchFamily="34" charset="0"/>
              <a:cs typeface="Arial" panose="020B0604020202020204" pitchFamily="34" charset="0"/>
            </a:endParaRPr>
          </a:p>
          <a:p>
            <a:pPr marL="324000" indent="-257175">
              <a:lnSpc>
                <a:spcPct val="100000"/>
              </a:lnSpc>
              <a:spcBef>
                <a:spcPts val="1350"/>
              </a:spcBef>
              <a:spcAft>
                <a:spcPts val="1350"/>
              </a:spcAft>
            </a:pPr>
            <a:r>
              <a:rPr lang="en-GB">
                <a:latin typeface="Arial" panose="020B0604020202020204" pitchFamily="34" charset="0"/>
                <a:cs typeface="Arial" panose="020B0604020202020204" pitchFamily="34" charset="0"/>
              </a:rPr>
              <a:t>Click on the link to visit the Bangor to visit the Bangor  health and safety page - </a:t>
            </a:r>
            <a:r>
              <a:rPr lang="en-GB">
                <a:latin typeface="Arial" panose="020B0604020202020204" pitchFamily="34" charset="0"/>
                <a:cs typeface="Arial" panose="020B0604020202020204" pitchFamily="34" charset="0"/>
                <a:hlinkClick r:id="rId5"/>
              </a:rPr>
              <a:t>Bangor Health and Safety</a:t>
            </a:r>
            <a:endParaRPr lang="en-GB">
              <a:latin typeface="Arial" panose="020B0604020202020204" pitchFamily="34" charset="0"/>
              <a:cs typeface="Arial" panose="020B0604020202020204" pitchFamily="34" charset="0"/>
            </a:endParaRPr>
          </a:p>
          <a:p>
            <a:pPr marL="324000" indent="-257175">
              <a:lnSpc>
                <a:spcPct val="100000"/>
              </a:lnSpc>
              <a:spcBef>
                <a:spcPts val="1350"/>
              </a:spcBef>
              <a:spcAft>
                <a:spcPts val="1350"/>
              </a:spcAft>
            </a:pPr>
            <a:r>
              <a:rPr lang="en-GB">
                <a:latin typeface="Arial" panose="020B0604020202020204" pitchFamily="34" charset="0"/>
                <a:cs typeface="Arial" panose="020B0604020202020204" pitchFamily="34" charset="0"/>
              </a:rPr>
              <a:t>Click on the link to visit the Bangor to visit the Bangor  students Union Page - </a:t>
            </a:r>
            <a:r>
              <a:rPr lang="en-GB">
                <a:latin typeface="Arial" panose="020B0604020202020204" pitchFamily="34" charset="0"/>
                <a:cs typeface="Arial" panose="020B0604020202020204" pitchFamily="34" charset="0"/>
                <a:hlinkClick r:id="rId6"/>
              </a:rPr>
              <a:t>Bangor Students’ Union</a:t>
            </a:r>
            <a:endParaRPr lang="en-GB">
              <a:latin typeface="Arial" panose="020B0604020202020204" pitchFamily="34" charset="0"/>
              <a:cs typeface="Arial" panose="020B0604020202020204" pitchFamily="34" charset="0"/>
            </a:endParaRPr>
          </a:p>
          <a:p>
            <a:pPr marL="324000" indent="-257175">
              <a:lnSpc>
                <a:spcPct val="100000"/>
              </a:lnSpc>
              <a:spcBef>
                <a:spcPts val="1350"/>
              </a:spcBef>
              <a:spcAft>
                <a:spcPts val="1350"/>
              </a:spcAft>
            </a:pPr>
            <a:r>
              <a:rPr lang="en-GB">
                <a:latin typeface="Arial" panose="020B0604020202020204" pitchFamily="34" charset="0"/>
                <a:cs typeface="Arial" panose="020B0604020202020204" pitchFamily="34" charset="0"/>
              </a:rPr>
              <a:t>Click on the link to visit the Bangor to visit the Bangor  sustainability page - </a:t>
            </a:r>
            <a:r>
              <a:rPr lang="en-GB">
                <a:latin typeface="Arial" panose="020B0604020202020204" pitchFamily="34" charset="0"/>
                <a:cs typeface="Arial" panose="020B0604020202020204" pitchFamily="34" charset="0"/>
                <a:hlinkClick r:id="rId7"/>
              </a:rPr>
              <a:t>Bangor Sustainability</a:t>
            </a:r>
            <a:endParaRPr lang="en-GB">
              <a:latin typeface="Arial" panose="020B0604020202020204" pitchFamily="34" charset="0"/>
              <a:cs typeface="Arial" panose="020B0604020202020204" pitchFamily="34" charset="0"/>
            </a:endParaRPr>
          </a:p>
          <a:p>
            <a:pPr marL="66825" indent="0">
              <a:lnSpc>
                <a:spcPct val="100000"/>
              </a:lnSpc>
              <a:spcBef>
                <a:spcPts val="1350"/>
              </a:spcBef>
              <a:spcAft>
                <a:spcPts val="1350"/>
              </a:spcAft>
              <a:buNone/>
            </a:pPr>
            <a:endParaRPr lang="en-GB">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8"/>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9"/>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295336125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5EC50-F2F0-0F48-4FC1-28042FFABB00}"/>
              </a:ext>
            </a:extLst>
          </p:cNvPr>
          <p:cNvSpPr>
            <a:spLocks noGrp="1"/>
          </p:cNvSpPr>
          <p:nvPr>
            <p:ph type="title"/>
          </p:nvPr>
        </p:nvSpPr>
        <p:spPr/>
        <p:txBody>
          <a:bodyPr>
            <a:normAutofit fontScale="90000"/>
          </a:bodyPr>
          <a:lstStyle/>
          <a:p>
            <a:pPr algn="ctr"/>
            <a:r>
              <a:rPr lang="en-GB" sz="2700" b="1" i="0" u="none" strike="noStrike">
                <a:solidFill>
                  <a:srgbClr val="003973"/>
                </a:solidFill>
                <a:effectLst/>
                <a:latin typeface="Arial" panose="020B0604020202020204" pitchFamily="34" charset="0"/>
              </a:rPr>
              <a:t>THANK YOU FOR TAKING THE TIME TO READ THIS PRESENTATION.  </a:t>
            </a:r>
            <a:br>
              <a:rPr lang="en-GB" sz="4400" b="1" i="0" u="none" strike="noStrike">
                <a:solidFill>
                  <a:srgbClr val="003973"/>
                </a:solidFill>
                <a:effectLst/>
                <a:latin typeface="Arial" panose="020B0604020202020204" pitchFamily="34" charset="0"/>
              </a:rPr>
            </a:br>
            <a:endParaRPr lang="en-GB"/>
          </a:p>
        </p:txBody>
      </p:sp>
      <p:sp>
        <p:nvSpPr>
          <p:cNvPr id="3" name="Content Placeholder 2">
            <a:extLst>
              <a:ext uri="{FF2B5EF4-FFF2-40B4-BE49-F238E27FC236}">
                <a16:creationId xmlns:a16="http://schemas.microsoft.com/office/drawing/2014/main" id="{ECE8825E-3B41-86D2-2919-A903F55F89AD}"/>
              </a:ext>
            </a:extLst>
          </p:cNvPr>
          <p:cNvSpPr>
            <a:spLocks noGrp="1"/>
          </p:cNvSpPr>
          <p:nvPr>
            <p:ph idx="1"/>
          </p:nvPr>
        </p:nvSpPr>
        <p:spPr/>
        <p:txBody>
          <a:bodyPr vert="horz" lIns="91440" tIns="45720" rIns="91440" bIns="45720" rtlCol="0" anchor="t">
            <a:normAutofit/>
          </a:bodyPr>
          <a:lstStyle/>
          <a:p>
            <a:pPr marL="0" indent="0">
              <a:lnSpc>
                <a:spcPct val="107000"/>
              </a:lnSpc>
              <a:spcAft>
                <a:spcPts val="800"/>
              </a:spcAft>
              <a:buNone/>
            </a:pPr>
            <a:r>
              <a:rPr lang="en-GB" sz="2800" b="1">
                <a:solidFill>
                  <a:srgbClr val="000000"/>
                </a:solidFill>
                <a:effectLst/>
                <a:latin typeface="Arial"/>
                <a:ea typeface="Times New Roman" panose="02020603050405020304" pitchFamily="18" charset="0"/>
                <a:cs typeface="Arial"/>
              </a:rPr>
              <a:t>Now please complete our form via </a:t>
            </a:r>
            <a:r>
              <a:rPr lang="en-GB" sz="2800" b="1">
                <a:solidFill>
                  <a:srgbClr val="000000"/>
                </a:solidFill>
                <a:effectLst/>
                <a:latin typeface="Arial"/>
                <a:ea typeface="Times New Roman" panose="02020603050405020304" pitchFamily="18" charset="0"/>
                <a:cs typeface="Arial"/>
                <a:hlinkClick r:id="rId2"/>
              </a:rPr>
              <a:t>this</a:t>
            </a:r>
            <a:r>
              <a:rPr lang="en-GB" b="1">
                <a:solidFill>
                  <a:srgbClr val="000000"/>
                </a:solidFill>
                <a:latin typeface="Arial"/>
                <a:ea typeface="Times New Roman" panose="02020603050405020304" pitchFamily="18" charset="0"/>
                <a:cs typeface="Arial"/>
                <a:hlinkClick r:id="rId2"/>
              </a:rPr>
              <a:t> </a:t>
            </a:r>
            <a:r>
              <a:rPr lang="en-GB" sz="2800" b="1">
                <a:solidFill>
                  <a:srgbClr val="000000"/>
                </a:solidFill>
                <a:effectLst/>
                <a:latin typeface="Arial"/>
                <a:ea typeface="Times New Roman" panose="02020603050405020304" pitchFamily="18" charset="0"/>
                <a:cs typeface="Arial"/>
                <a:hlinkClick r:id="rId2"/>
              </a:rPr>
              <a:t>link </a:t>
            </a:r>
            <a:r>
              <a:rPr lang="en-GB" b="1">
                <a:solidFill>
                  <a:srgbClr val="000000"/>
                </a:solidFill>
                <a:latin typeface="Arial"/>
                <a:ea typeface="Times New Roman" panose="02020603050405020304" pitchFamily="18" charset="0"/>
                <a:cs typeface="Arial"/>
              </a:rPr>
              <a:t> </a:t>
            </a:r>
            <a:r>
              <a:rPr lang="en-GB" sz="2800" b="1">
                <a:solidFill>
                  <a:srgbClr val="000000"/>
                </a:solidFill>
                <a:effectLst/>
                <a:latin typeface="Arial"/>
                <a:ea typeface="Times New Roman" panose="02020603050405020304" pitchFamily="18" charset="0"/>
                <a:cs typeface="Arial"/>
              </a:rPr>
              <a:t>to confirm you have done so (response rates are monitored).</a:t>
            </a:r>
            <a:endParaRPr lang="en-GB" sz="2800" b="1">
              <a:effectLst/>
              <a:latin typeface="Arial"/>
              <a:ea typeface="Calibri" panose="020F0502020204030204" pitchFamily="34" charset="0"/>
              <a:cs typeface="Arial"/>
            </a:endParaRPr>
          </a:p>
          <a:p>
            <a:pPr marL="0" indent="0" algn="ctr">
              <a:lnSpc>
                <a:spcPct val="107000"/>
              </a:lnSpc>
              <a:spcAft>
                <a:spcPts val="800"/>
              </a:spcAft>
              <a:buNone/>
            </a:pPr>
            <a:endParaRPr lang="en-GB">
              <a:ea typeface="Calibri"/>
              <a:cs typeface="Calibri"/>
            </a:endParaRPr>
          </a:p>
          <a:p>
            <a:pPr marL="0" indent="0">
              <a:lnSpc>
                <a:spcPct val="107000"/>
              </a:lnSpc>
              <a:spcAft>
                <a:spcPts val="800"/>
              </a:spcAft>
              <a:buNone/>
            </a:pPr>
            <a:endParaRPr lang="en-GB" b="1">
              <a:latin typeface="Arial"/>
              <a:cs typeface="Arial"/>
            </a:endParaRPr>
          </a:p>
          <a:p>
            <a:pPr marL="66675" indent="0" algn="ctr">
              <a:lnSpc>
                <a:spcPct val="100000"/>
              </a:lnSpc>
              <a:spcBef>
                <a:spcPts val="1800"/>
              </a:spcBef>
              <a:spcAft>
                <a:spcPts val="1350"/>
              </a:spcAft>
              <a:buNone/>
            </a:pPr>
            <a:r>
              <a:rPr lang="en-GB" sz="2800" b="1" i="0" u="none" strike="noStrike">
                <a:effectLst/>
                <a:latin typeface="Arial" panose="020B0604020202020204" pitchFamily="34" charset="0"/>
              </a:rPr>
              <a:t>Good luck with your studies!</a:t>
            </a:r>
            <a:endParaRPr lang="en-GB" sz="2800" b="1" i="0" u="none" strike="noStrike">
              <a:effectLst/>
              <a:latin typeface="Arial" panose="020B0604020202020204" pitchFamily="34" charset="0"/>
              <a:cs typeface="Arial" panose="020B0604020202020204" pitchFamily="34" charset="0"/>
            </a:endParaRPr>
          </a:p>
          <a:p>
            <a:endParaRPr lang="en-GB"/>
          </a:p>
        </p:txBody>
      </p:sp>
      <p:pic>
        <p:nvPicPr>
          <p:cNvPr id="4" name="Picture 3" descr="A qr code on a white square&#10;&#10;Description automatically generated">
            <a:extLst>
              <a:ext uri="{FF2B5EF4-FFF2-40B4-BE49-F238E27FC236}">
                <a16:creationId xmlns:a16="http://schemas.microsoft.com/office/drawing/2014/main" id="{8E735F79-87B7-2F21-EAFF-D41002188208}"/>
              </a:ext>
            </a:extLst>
          </p:cNvPr>
          <p:cNvPicPr>
            <a:picLocks noChangeAspect="1"/>
          </p:cNvPicPr>
          <p:nvPr/>
        </p:nvPicPr>
        <p:blipFill>
          <a:blip r:embed="rId3"/>
          <a:stretch>
            <a:fillRect/>
          </a:stretch>
        </p:blipFill>
        <p:spPr>
          <a:xfrm>
            <a:off x="3566615" y="2999949"/>
            <a:ext cx="1828800" cy="1790700"/>
          </a:xfrm>
          <a:prstGeom prst="rect">
            <a:avLst/>
          </a:prstGeom>
        </p:spPr>
      </p:pic>
    </p:spTree>
    <p:extLst>
      <p:ext uri="{BB962C8B-B14F-4D97-AF65-F5344CB8AC3E}">
        <p14:creationId xmlns:p14="http://schemas.microsoft.com/office/powerpoint/2010/main" val="389318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txBox="1">
            <a:spLocks noGrp="1"/>
          </p:cNvSpPr>
          <p:nvPr>
            <p:ph type="title" idx="4294967295"/>
          </p:nvPr>
        </p:nvSpPr>
        <p:spPr>
          <a:xfrm>
            <a:off x="720811" y="880132"/>
            <a:ext cx="7142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Health and Safety at Bangor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973"/>
              </a:solidFill>
              <a:effectLst/>
              <a:uLnTx/>
              <a:uFillTx/>
              <a:latin typeface="Arial" panose="020B0604020202020204" pitchFamily="34" charset="0"/>
              <a:ea typeface="+mn-ea"/>
              <a:cs typeface="+mn-cs"/>
            </a:endParaRPr>
          </a:p>
        </p:txBody>
      </p:sp>
      <p:sp>
        <p:nvSpPr>
          <p:cNvPr id="18" name="Content Placeholder 13">
            <a:extLst>
              <a:ext uri="{FF2B5EF4-FFF2-40B4-BE49-F238E27FC236}">
                <a16:creationId xmlns:a16="http://schemas.microsoft.com/office/drawing/2014/main" id="{497BA62A-D975-4F78-B5F9-13BCAE997C80}"/>
              </a:ext>
            </a:extLst>
          </p:cNvPr>
          <p:cNvSpPr txBox="1">
            <a:spLocks/>
          </p:cNvSpPr>
          <p:nvPr/>
        </p:nvSpPr>
        <p:spPr>
          <a:xfrm>
            <a:off x="1395741" y="1818665"/>
            <a:ext cx="5792318" cy="27441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2600">
                <a:solidFill>
                  <a:schemeClr val="tx1">
                    <a:lumMod val="75000"/>
                    <a:lumOff val="25000"/>
                  </a:schemeClr>
                </a:solidFill>
                <a:latin typeface="Arial"/>
                <a:cs typeface="Arial"/>
              </a:rPr>
              <a:t>Bangor University has unequivocal duties under health and safety law for the health, safety and welfare of its students, staff and visitors. </a:t>
            </a:r>
            <a:r>
              <a:rPr lang="en-GB" sz="2600">
                <a:solidFill>
                  <a:schemeClr val="tx1">
                    <a:lumMod val="75000"/>
                    <a:lumOff val="25000"/>
                  </a:schemeClr>
                </a:solidFill>
                <a:latin typeface="+mj-lt"/>
                <a:cs typeface="Arial"/>
              </a:rPr>
              <a:t> </a:t>
            </a:r>
            <a:endParaRPr lang="en-GB" sz="2600">
              <a:solidFill>
                <a:schemeClr val="tx1">
                  <a:lumMod val="75000"/>
                  <a:lumOff val="25000"/>
                </a:schemeClr>
              </a:solidFill>
              <a:latin typeface="+mj-lt"/>
              <a:cs typeface="Arial" panose="020B0604020202020204" pitchFamily="34" charset="0"/>
            </a:endParaRPr>
          </a:p>
        </p:txBody>
      </p:sp>
      <p:pic>
        <p:nvPicPr>
          <p:cNvPr id="24" name="bangor_logo_c1_flush.pdf" descr="bangor_logo_c1_flush.pdf">
            <a:extLst>
              <a:ext uri="{FF2B5EF4-FFF2-40B4-BE49-F238E27FC236}">
                <a16:creationId xmlns:a16="http://schemas.microsoft.com/office/drawing/2014/main" id="{CFDEF12F-273E-462B-B90D-81816F2174E6}"/>
              </a:ext>
            </a:extLst>
          </p:cNvPr>
          <p:cNvPicPr>
            <a:picLocks noChangeAspect="1"/>
          </p:cNvPicPr>
          <p:nvPr/>
        </p:nvPicPr>
        <p:blipFill>
          <a:blip r:embed="rId3"/>
          <a:stretch>
            <a:fillRect/>
          </a:stretch>
        </p:blipFill>
        <p:spPr>
          <a:xfrm>
            <a:off x="466038" y="6164128"/>
            <a:ext cx="1318570" cy="372747"/>
          </a:xfrm>
          <a:prstGeom prst="rect">
            <a:avLst/>
          </a:prstGeom>
          <a:ln w="12700">
            <a:miter lim="400000"/>
          </a:ln>
        </p:spPr>
      </p:pic>
      <p:pic>
        <p:nvPicPr>
          <p:cNvPr id="25" name="Image" descr="Image">
            <a:extLst>
              <a:ext uri="{FF2B5EF4-FFF2-40B4-BE49-F238E27FC236}">
                <a16:creationId xmlns:a16="http://schemas.microsoft.com/office/drawing/2014/main" id="{0146245A-7C3A-47A6-86FC-092751C808E4}"/>
              </a:ext>
            </a:extLst>
          </p:cNvPr>
          <p:cNvPicPr>
            <a:picLocks noChangeAspect="1"/>
          </p:cNvPicPr>
          <p:nvPr/>
        </p:nvPicPr>
        <p:blipFill>
          <a:blip r:embed="rId4"/>
          <a:stretch>
            <a:fillRect/>
          </a:stretch>
        </p:blipFill>
        <p:spPr>
          <a:xfrm>
            <a:off x="6052704" y="-1"/>
            <a:ext cx="2324680" cy="6858001"/>
          </a:xfrm>
          <a:prstGeom prst="rect">
            <a:avLst/>
          </a:prstGeom>
          <a:ln w="12700">
            <a:miter lim="400000"/>
          </a:ln>
        </p:spPr>
      </p:pic>
    </p:spTree>
    <p:extLst>
      <p:ext uri="{BB962C8B-B14F-4D97-AF65-F5344CB8AC3E}">
        <p14:creationId xmlns:p14="http://schemas.microsoft.com/office/powerpoint/2010/main" val="25502504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sp>
        <p:nvSpPr>
          <p:cNvPr id="22" name="Title 21"/>
          <p:cNvSpPr txBox="1">
            <a:spLocks noGrp="1"/>
          </p:cNvSpPr>
          <p:nvPr>
            <p:ph type="title" idx="4294967295"/>
          </p:nvPr>
        </p:nvSpPr>
        <p:spPr>
          <a:xfrm>
            <a:off x="792000" y="540000"/>
            <a:ext cx="6858178" cy="50885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Your Health &amp; Safety Responsibilities</a:t>
            </a:r>
            <a:endParaRPr kumimoji="0" lang="en-GB" sz="1800" b="0"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To support us we ask that you: </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Don’t do anything that puts your or other’s health and safety at risk</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Cooperate with others so they can carry out their own health and safety duties</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Follow health and safety instructions, information and training</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Never intentionally misuse anything provided for health and safety reasons</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Bring any health and safety concerns to the attention of your Lecturer and/or your Placement Tutor</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Report all accidents and incidents to your Lecturer or Placement Tutor</a:t>
            </a:r>
          </a:p>
        </p:txBody>
      </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330450499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sp>
        <p:nvSpPr>
          <p:cNvPr id="22" name="Title 21"/>
          <p:cNvSpPr txBox="1">
            <a:spLocks noGrp="1"/>
          </p:cNvSpPr>
          <p:nvPr>
            <p:ph type="title" idx="4294967295"/>
          </p:nvPr>
        </p:nvSpPr>
        <p:spPr>
          <a:xfrm>
            <a:off x="792000" y="540000"/>
            <a:ext cx="6858178" cy="4154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What you can expect from your College</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Your College will:</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Provide appropriate information, instruction, training and supervision to ensure your health and safety </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Assess risks that could arise during your studies</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Put in place suitable health and safety measures to protect against these</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Record significant findings - ‘Risk Assessments’</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Tell you about Risk Assessments that are relevant to you</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Inform you of any changes, updates etc</a:t>
            </a:r>
          </a:p>
        </p:txBody>
      </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31483679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52322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Health and safety is usually just </a:t>
            </a:r>
            <a:b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b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common-sense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Be practical:</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Think about what you want to do</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Where is are you doing it e.g. inside, outside</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Consider who you are with, or who else could be affected by what you are doing</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If needed, check you have the right things for the task: equipment, clothes, food and drink…</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Make sure you carry out the activity safely so no one is harmed by what you are doing</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Follow any instruction or training you have been given</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sng"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AND IF IN DOUBT PLEASE ASK</a:t>
            </a: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345775651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631842" cy="4161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University Non-Smoking Policy</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324000" marR="0" lvl="0" indent="-2565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There is a strict Non-Smoking Policy inside all University buildings</a:t>
            </a:r>
          </a:p>
          <a:p>
            <a:pPr marL="324000" marR="0" lvl="0" indent="-2565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On University land, smoking is prohibited within 5m of any building, with the exception of agreed ‘designated smoking areas’</a:t>
            </a:r>
          </a:p>
          <a:p>
            <a:pPr marL="324000" marR="0" lvl="0" indent="-2565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The ‘designated smoking area’ for the Main University Building is: </a:t>
            </a:r>
            <a:r>
              <a:rPr kumimoji="0" lang="en-GB" sz="1800" b="0" i="1"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Under the Archway leading to the Main Quad and beside the Lloyd Building near the Terrace</a:t>
            </a:r>
          </a:p>
          <a:p>
            <a:pPr marL="324000" marR="0" lvl="0" indent="-2565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GB" sz="18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The above also includes the use of e-cigarettes</a:t>
            </a:r>
          </a:p>
        </p:txBody>
      </p:sp>
      <p:grpSp>
        <p:nvGrpSpPr>
          <p:cNvPr id="5" name="Group 4" descr="An image of the University's No Smoking Sign and the Stop Smoking Wales logo">
            <a:extLst>
              <a:ext uri="{FF2B5EF4-FFF2-40B4-BE49-F238E27FC236}">
                <a16:creationId xmlns:a16="http://schemas.microsoft.com/office/drawing/2014/main" id="{07584865-EE0D-40D7-8CB0-E6AA1FE0FB2C}"/>
              </a:ext>
            </a:extLst>
          </p:cNvPr>
          <p:cNvGrpSpPr>
            <a:grpSpLocks noChangeAspect="1"/>
          </p:cNvGrpSpPr>
          <p:nvPr/>
        </p:nvGrpSpPr>
        <p:grpSpPr>
          <a:xfrm>
            <a:off x="2189723" y="4782067"/>
            <a:ext cx="4764554" cy="1656772"/>
            <a:chOff x="2279880" y="3889973"/>
            <a:chExt cx="6895833" cy="2397878"/>
          </a:xfrm>
        </p:grpSpPr>
        <p:pic>
          <p:nvPicPr>
            <p:cNvPr id="6" name="Picture 2" descr="https://www.bangor.ac.uk/hss/wellness/images/stop%20smoking%20wales.gif">
              <a:extLst>
                <a:ext uri="{FF2B5EF4-FFF2-40B4-BE49-F238E27FC236}">
                  <a16:creationId xmlns:a16="http://schemas.microsoft.com/office/drawing/2014/main" id="{F4C914A9-C92F-473C-8BB2-7CA08BFE2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955" y="3889973"/>
              <a:ext cx="2836758" cy="23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CAB4E91-6D68-4D0A-8CE1-C747C4150458}"/>
                </a:ext>
              </a:extLst>
            </p:cNvPr>
            <p:cNvPicPr>
              <a:picLocks noChangeAspect="1"/>
            </p:cNvPicPr>
            <p:nvPr/>
          </p:nvPicPr>
          <p:blipFill>
            <a:blip r:embed="rId4"/>
            <a:stretch>
              <a:fillRect/>
            </a:stretch>
          </p:blipFill>
          <p:spPr>
            <a:xfrm>
              <a:off x="2279880" y="3947851"/>
              <a:ext cx="3407473" cy="2340000"/>
            </a:xfrm>
            <a:prstGeom prst="rect">
              <a:avLst/>
            </a:prstGeom>
            <a:ln>
              <a:solidFill>
                <a:schemeClr val="bg1">
                  <a:lumMod val="85000"/>
                </a:schemeClr>
              </a:solidFill>
            </a:ln>
          </p:spPr>
        </p:pic>
      </p:gr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5"/>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6"/>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145133772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Fire – Emergency Action</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nvGrpSpPr>
          <p:cNvPr id="28" name="Group 27" descr="Photo of a Fire Call Point">
            <a:extLst>
              <a:ext uri="{FF2B5EF4-FFF2-40B4-BE49-F238E27FC236}">
                <a16:creationId xmlns:a16="http://schemas.microsoft.com/office/drawing/2014/main" id="{3A4A2E46-6DE7-4AAE-BAB9-595FE20485A4}"/>
              </a:ext>
            </a:extLst>
          </p:cNvPr>
          <p:cNvGrpSpPr/>
          <p:nvPr/>
        </p:nvGrpSpPr>
        <p:grpSpPr>
          <a:xfrm>
            <a:off x="525614" y="2120210"/>
            <a:ext cx="1142102" cy="1436665"/>
            <a:chOff x="911593" y="1524123"/>
            <a:chExt cx="1711980" cy="2045573"/>
          </a:xfrm>
        </p:grpSpPr>
        <p:pic>
          <p:nvPicPr>
            <p:cNvPr id="29" name="Picture 2" descr="https://www.tradesparky.com/media/shared/productimages/menvier/97e912f9-36ba-4e84-8533-3469bc0a5c1f.jpg">
              <a:extLst>
                <a:ext uri="{FF2B5EF4-FFF2-40B4-BE49-F238E27FC236}">
                  <a16:creationId xmlns:a16="http://schemas.microsoft.com/office/drawing/2014/main" id="{248B8976-3E4B-4DDA-9DA2-2C4CC001783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86" t="9530" r="7518" b="11069"/>
            <a:stretch/>
          </p:blipFill>
          <p:spPr bwMode="auto">
            <a:xfrm>
              <a:off x="928628" y="1524123"/>
              <a:ext cx="1677910" cy="156926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7D3DF28B-A650-4AB8-BF1D-A847F8D0D224}"/>
                </a:ext>
              </a:extLst>
            </p:cNvPr>
            <p:cNvSpPr/>
            <p:nvPr/>
          </p:nvSpPr>
          <p:spPr>
            <a:xfrm>
              <a:off x="911593" y="3109563"/>
              <a:ext cx="1711980" cy="460133"/>
            </a:xfrm>
            <a:prstGeom prst="rect">
              <a:avLst/>
            </a:prstGeom>
          </p:spPr>
          <p:txBody>
            <a:bodyPr wrap="square">
              <a:spAutoFit/>
            </a:bodyPr>
            <a:lstStyle/>
            <a:p>
              <a:pPr algn="ctr" defTabSz="514350">
                <a:defRPr/>
              </a:pPr>
              <a:r>
                <a:rPr lang="en-GB" sz="1500" b="1">
                  <a:solidFill>
                    <a:prstClr val="black"/>
                  </a:solidFill>
                  <a:latin typeface="Arial" panose="020B0604020202020204" pitchFamily="34" charset="0"/>
                  <a:cs typeface="Arial" panose="020B0604020202020204" pitchFamily="34" charset="0"/>
                </a:rPr>
                <a:t>Call Point</a:t>
              </a:r>
            </a:p>
          </p:txBody>
        </p:sp>
      </p:grpSp>
      <p:sp>
        <p:nvSpPr>
          <p:cNvPr id="8" name="Content Placeholder 2">
            <a:extLst>
              <a:ext uri="{FF2B5EF4-FFF2-40B4-BE49-F238E27FC236}">
                <a16:creationId xmlns:a16="http://schemas.microsoft.com/office/drawing/2014/main" id="{B9F31E47-7EE2-4EF1-9B20-D5A299A961D9}"/>
              </a:ext>
            </a:extLst>
          </p:cNvPr>
          <p:cNvSpPr txBox="1">
            <a:spLocks/>
          </p:cNvSpPr>
          <p:nvPr/>
        </p:nvSpPr>
        <p:spPr>
          <a:xfrm>
            <a:off x="720000" y="1440000"/>
            <a:ext cx="4416022" cy="346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a:solidFill>
                  <a:schemeClr val="tx1">
                    <a:lumMod val="75000"/>
                    <a:lumOff val="25000"/>
                  </a:schemeClr>
                </a:solidFill>
                <a:latin typeface="Arial" panose="020B0604020202020204" pitchFamily="34" charset="0"/>
                <a:cs typeface="Arial" panose="020B0604020202020204" pitchFamily="34" charset="0"/>
              </a:rPr>
              <a:t>If you start or discover a fire:</a:t>
            </a:r>
          </a:p>
        </p:txBody>
      </p:sp>
      <p:sp>
        <p:nvSpPr>
          <p:cNvPr id="9" name="Rounded Rectangle 10">
            <a:extLst>
              <a:ext uri="{FF2B5EF4-FFF2-40B4-BE49-F238E27FC236}">
                <a16:creationId xmlns:a16="http://schemas.microsoft.com/office/drawing/2014/main" id="{22EC110C-EBA6-43D0-832C-33E2EA888022}"/>
              </a:ext>
            </a:extLst>
          </p:cNvPr>
          <p:cNvSpPr/>
          <p:nvPr/>
        </p:nvSpPr>
        <p:spPr>
          <a:xfrm>
            <a:off x="2155321" y="2005399"/>
            <a:ext cx="522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Raise</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 the alarm by activating a manual </a:t>
            </a:r>
            <a:b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b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Call Point</a:t>
            </a:r>
          </a:p>
        </p:txBody>
      </p:sp>
      <p:grpSp>
        <p:nvGrpSpPr>
          <p:cNvPr id="10" name="Group 9">
            <a:extLst>
              <a:ext uri="{FF2B5EF4-FFF2-40B4-BE49-F238E27FC236}">
                <a16:creationId xmlns:a16="http://schemas.microsoft.com/office/drawing/2014/main" id="{6A89B317-56B4-40F9-9136-B04DFD76F8F0}"/>
              </a:ext>
              <a:ext uri="{C183D7F6-B498-43B3-948B-1728B52AA6E4}">
                <adec:decorative xmlns:adec="http://schemas.microsoft.com/office/drawing/2017/decorative" val="1"/>
              </a:ext>
            </a:extLst>
          </p:cNvPr>
          <p:cNvGrpSpPr>
            <a:grpSpLocks noChangeAspect="1"/>
          </p:cNvGrpSpPr>
          <p:nvPr/>
        </p:nvGrpSpPr>
        <p:grpSpPr>
          <a:xfrm>
            <a:off x="1878927" y="1968621"/>
            <a:ext cx="610489" cy="594000"/>
            <a:chOff x="636073" y="2599779"/>
            <a:chExt cx="559567" cy="559567"/>
          </a:xfrm>
        </p:grpSpPr>
        <p:sp>
          <p:nvSpPr>
            <p:cNvPr id="11" name="Regular Pentagon 12">
              <a:extLst>
                <a:ext uri="{FF2B5EF4-FFF2-40B4-BE49-F238E27FC236}">
                  <a16:creationId xmlns:a16="http://schemas.microsoft.com/office/drawing/2014/main" id="{27B4831C-85B4-416E-BE15-76E6EFC78EC7}"/>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9ABCFD5-0CA1-42AA-B296-B1A85022B40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13" name="Rounded Rectangle 14">
            <a:extLst>
              <a:ext uri="{FF2B5EF4-FFF2-40B4-BE49-F238E27FC236}">
                <a16:creationId xmlns:a16="http://schemas.microsoft.com/office/drawing/2014/main" id="{5D707973-4940-4F5A-A24D-4FDC9FFB1F2A}"/>
              </a:ext>
            </a:extLst>
          </p:cNvPr>
          <p:cNvSpPr/>
          <p:nvPr/>
        </p:nvSpPr>
        <p:spPr>
          <a:xfrm>
            <a:off x="2155321" y="2750990"/>
            <a:ext cx="522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indent="1786"/>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DO NOT </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stop to put out the fire</a:t>
            </a:r>
            <a:endPar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endParaRPr>
          </a:p>
        </p:txBody>
      </p:sp>
      <p:grpSp>
        <p:nvGrpSpPr>
          <p:cNvPr id="14" name="Group 13">
            <a:extLst>
              <a:ext uri="{FF2B5EF4-FFF2-40B4-BE49-F238E27FC236}">
                <a16:creationId xmlns:a16="http://schemas.microsoft.com/office/drawing/2014/main" id="{B98AE53A-3824-4976-BE73-4D68B0DCE3C3}"/>
              </a:ext>
              <a:ext uri="{C183D7F6-B498-43B3-948B-1728B52AA6E4}">
                <adec:decorative xmlns:adec="http://schemas.microsoft.com/office/drawing/2017/decorative" val="1"/>
              </a:ext>
            </a:extLst>
          </p:cNvPr>
          <p:cNvGrpSpPr>
            <a:grpSpLocks noChangeAspect="1"/>
          </p:cNvGrpSpPr>
          <p:nvPr/>
        </p:nvGrpSpPr>
        <p:grpSpPr>
          <a:xfrm>
            <a:off x="1878927" y="2714212"/>
            <a:ext cx="610489" cy="594000"/>
            <a:chOff x="636073" y="2599779"/>
            <a:chExt cx="559567" cy="559567"/>
          </a:xfrm>
        </p:grpSpPr>
        <p:sp>
          <p:nvSpPr>
            <p:cNvPr id="15" name="Regular Pentagon 16">
              <a:extLst>
                <a:ext uri="{FF2B5EF4-FFF2-40B4-BE49-F238E27FC236}">
                  <a16:creationId xmlns:a16="http://schemas.microsoft.com/office/drawing/2014/main" id="{2DDA760F-BC2C-47C2-81C6-70FBC7BBAD3A}"/>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5827C28C-759B-4E62-8461-A113EEE54D7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6"/>
          <a:stretch>
            <a:fillRect/>
          </a:stretch>
        </p:blipFill>
        <p:spPr>
          <a:xfrm>
            <a:off x="6027320" y="0"/>
            <a:ext cx="2324680" cy="6858001"/>
          </a:xfrm>
          <a:prstGeom prst="rect">
            <a:avLst/>
          </a:prstGeom>
          <a:ln w="12700">
            <a:miter lim="400000"/>
          </a:ln>
        </p:spPr>
      </p:pic>
      <p:sp>
        <p:nvSpPr>
          <p:cNvPr id="17" name="Rounded Rectangle 18">
            <a:extLst>
              <a:ext uri="{FF2B5EF4-FFF2-40B4-BE49-F238E27FC236}">
                <a16:creationId xmlns:a16="http://schemas.microsoft.com/office/drawing/2014/main" id="{B400B451-B1C3-47F4-ACCE-7342DAD30DCB}"/>
              </a:ext>
            </a:extLst>
          </p:cNvPr>
          <p:cNvSpPr/>
          <p:nvPr/>
        </p:nvSpPr>
        <p:spPr>
          <a:xfrm>
            <a:off x="2155321" y="3506141"/>
            <a:ext cx="522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tabLst>
                <a:tab pos="302717" algn="l"/>
              </a:tabLst>
            </a:pPr>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Leave</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 by the nearest, safest exit</a:t>
            </a:r>
          </a:p>
        </p:txBody>
      </p:sp>
      <p:grpSp>
        <p:nvGrpSpPr>
          <p:cNvPr id="18" name="Group 17">
            <a:extLst>
              <a:ext uri="{FF2B5EF4-FFF2-40B4-BE49-F238E27FC236}">
                <a16:creationId xmlns:a16="http://schemas.microsoft.com/office/drawing/2014/main" id="{238EDE3C-9417-4F51-B900-F2C8D025BC9C}"/>
              </a:ext>
              <a:ext uri="{C183D7F6-B498-43B3-948B-1728B52AA6E4}">
                <adec:decorative xmlns:adec="http://schemas.microsoft.com/office/drawing/2017/decorative" val="1"/>
              </a:ext>
            </a:extLst>
          </p:cNvPr>
          <p:cNvGrpSpPr>
            <a:grpSpLocks noChangeAspect="1"/>
          </p:cNvGrpSpPr>
          <p:nvPr/>
        </p:nvGrpSpPr>
        <p:grpSpPr>
          <a:xfrm>
            <a:off x="1878927" y="3469364"/>
            <a:ext cx="610489" cy="594000"/>
            <a:chOff x="636073" y="2599779"/>
            <a:chExt cx="559567" cy="559567"/>
          </a:xfrm>
        </p:grpSpPr>
        <p:sp>
          <p:nvSpPr>
            <p:cNvPr id="19" name="Regular Pentagon 20">
              <a:extLst>
                <a:ext uri="{FF2B5EF4-FFF2-40B4-BE49-F238E27FC236}">
                  <a16:creationId xmlns:a16="http://schemas.microsoft.com/office/drawing/2014/main" id="{D1F413D0-DBED-47B4-9E9D-BDCC22CCD184}"/>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19562CAD-DDF7-4F61-A56D-2FF363C068B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24" name="Rounded Rectangle 22">
            <a:extLst>
              <a:ext uri="{FF2B5EF4-FFF2-40B4-BE49-F238E27FC236}">
                <a16:creationId xmlns:a16="http://schemas.microsoft.com/office/drawing/2014/main" id="{64832614-24F4-4248-BD28-327A7914B934}"/>
              </a:ext>
            </a:extLst>
          </p:cNvPr>
          <p:cNvSpPr/>
          <p:nvPr/>
        </p:nvSpPr>
        <p:spPr>
          <a:xfrm>
            <a:off x="2154765" y="4244834"/>
            <a:ext cx="522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If possible </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close doors as you leave</a:t>
            </a:r>
          </a:p>
        </p:txBody>
      </p:sp>
      <p:grpSp>
        <p:nvGrpSpPr>
          <p:cNvPr id="25" name="Group 24">
            <a:extLst>
              <a:ext uri="{FF2B5EF4-FFF2-40B4-BE49-F238E27FC236}">
                <a16:creationId xmlns:a16="http://schemas.microsoft.com/office/drawing/2014/main" id="{F8C22F00-AFE4-4067-AD4F-95BA585C1892}"/>
              </a:ext>
              <a:ext uri="{C183D7F6-B498-43B3-948B-1728B52AA6E4}">
                <adec:decorative xmlns:adec="http://schemas.microsoft.com/office/drawing/2017/decorative" val="1"/>
              </a:ext>
            </a:extLst>
          </p:cNvPr>
          <p:cNvGrpSpPr>
            <a:grpSpLocks noChangeAspect="1"/>
          </p:cNvGrpSpPr>
          <p:nvPr/>
        </p:nvGrpSpPr>
        <p:grpSpPr>
          <a:xfrm>
            <a:off x="1878371" y="4208057"/>
            <a:ext cx="610489" cy="594000"/>
            <a:chOff x="636073" y="2599779"/>
            <a:chExt cx="559567" cy="559567"/>
          </a:xfrm>
        </p:grpSpPr>
        <p:sp>
          <p:nvSpPr>
            <p:cNvPr id="26" name="Regular Pentagon 24">
              <a:extLst>
                <a:ext uri="{FF2B5EF4-FFF2-40B4-BE49-F238E27FC236}">
                  <a16:creationId xmlns:a16="http://schemas.microsoft.com/office/drawing/2014/main" id="{BF89D63A-3901-4B2A-B92D-CF01C64E395E}"/>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7BD355F2-660A-449B-A36B-9E6566D9665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31" name="Rounded Rectangle 29">
            <a:extLst>
              <a:ext uri="{FF2B5EF4-FFF2-40B4-BE49-F238E27FC236}">
                <a16:creationId xmlns:a16="http://schemas.microsoft.com/office/drawing/2014/main" id="{FD2C4D26-F87B-430C-BD1E-AC70170D3464}"/>
              </a:ext>
            </a:extLst>
          </p:cNvPr>
          <p:cNvSpPr/>
          <p:nvPr/>
        </p:nvSpPr>
        <p:spPr>
          <a:xfrm>
            <a:off x="2154765" y="4999814"/>
            <a:ext cx="522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Go </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to the Assembly Point</a:t>
            </a:r>
          </a:p>
        </p:txBody>
      </p:sp>
      <p:grpSp>
        <p:nvGrpSpPr>
          <p:cNvPr id="32" name="Group 31">
            <a:extLst>
              <a:ext uri="{FF2B5EF4-FFF2-40B4-BE49-F238E27FC236}">
                <a16:creationId xmlns:a16="http://schemas.microsoft.com/office/drawing/2014/main" id="{1920C7DD-5C7D-4381-8AAE-713434CA80E3}"/>
              </a:ext>
              <a:ext uri="{C183D7F6-B498-43B3-948B-1728B52AA6E4}">
                <adec:decorative xmlns:adec="http://schemas.microsoft.com/office/drawing/2017/decorative" val="1"/>
              </a:ext>
            </a:extLst>
          </p:cNvPr>
          <p:cNvGrpSpPr>
            <a:grpSpLocks noChangeAspect="1"/>
          </p:cNvGrpSpPr>
          <p:nvPr/>
        </p:nvGrpSpPr>
        <p:grpSpPr>
          <a:xfrm>
            <a:off x="1878371" y="4963036"/>
            <a:ext cx="610489" cy="594000"/>
            <a:chOff x="636073" y="2599779"/>
            <a:chExt cx="559567" cy="559567"/>
          </a:xfrm>
        </p:grpSpPr>
        <p:sp>
          <p:nvSpPr>
            <p:cNvPr id="33" name="Regular Pentagon 31">
              <a:extLst>
                <a:ext uri="{FF2B5EF4-FFF2-40B4-BE49-F238E27FC236}">
                  <a16:creationId xmlns:a16="http://schemas.microsoft.com/office/drawing/2014/main" id="{E3B24344-F90A-4FAB-8E4C-A2197CECD3CC}"/>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DB2F486E-B937-421F-A501-C4873AA88AF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7"/>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189877217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Fire – Emergency Action</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
        <p:nvSpPr>
          <p:cNvPr id="35" name="Rounded Rectangle 15">
            <a:extLst>
              <a:ext uri="{FF2B5EF4-FFF2-40B4-BE49-F238E27FC236}">
                <a16:creationId xmlns:a16="http://schemas.microsoft.com/office/drawing/2014/main" id="{8CBCDB54-9AD2-42DE-9F45-3D7A1C53E875}"/>
              </a:ext>
            </a:extLst>
          </p:cNvPr>
          <p:cNvSpPr/>
          <p:nvPr/>
        </p:nvSpPr>
        <p:spPr>
          <a:xfrm>
            <a:off x="1344527" y="2140628"/>
            <a:ext cx="459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Stop </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work immediately</a:t>
            </a:r>
          </a:p>
        </p:txBody>
      </p:sp>
      <p:sp>
        <p:nvSpPr>
          <p:cNvPr id="36" name="Rounded Rectangle 19">
            <a:extLst>
              <a:ext uri="{FF2B5EF4-FFF2-40B4-BE49-F238E27FC236}">
                <a16:creationId xmlns:a16="http://schemas.microsoft.com/office/drawing/2014/main" id="{F253EFD9-6EEB-4A76-B29E-AD11229C30EC}"/>
              </a:ext>
            </a:extLst>
          </p:cNvPr>
          <p:cNvSpPr/>
          <p:nvPr/>
        </p:nvSpPr>
        <p:spPr>
          <a:xfrm>
            <a:off x="1344527" y="2967696"/>
            <a:ext cx="459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indent="1786"/>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Leave</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 by the nearest, safest exit</a:t>
            </a:r>
          </a:p>
        </p:txBody>
      </p:sp>
      <p:grpSp>
        <p:nvGrpSpPr>
          <p:cNvPr id="37" name="Group 36">
            <a:extLst>
              <a:ext uri="{FF2B5EF4-FFF2-40B4-BE49-F238E27FC236}">
                <a16:creationId xmlns:a16="http://schemas.microsoft.com/office/drawing/2014/main" id="{A9B6766B-C72D-4E36-96DA-62A5FA036291}"/>
              </a:ext>
              <a:ext uri="{C183D7F6-B498-43B3-948B-1728B52AA6E4}">
                <adec:decorative xmlns:adec="http://schemas.microsoft.com/office/drawing/2017/decorative" val="1"/>
              </a:ext>
            </a:extLst>
          </p:cNvPr>
          <p:cNvGrpSpPr>
            <a:grpSpLocks noChangeAspect="1"/>
          </p:cNvGrpSpPr>
          <p:nvPr/>
        </p:nvGrpSpPr>
        <p:grpSpPr>
          <a:xfrm>
            <a:off x="972516" y="2930918"/>
            <a:ext cx="610489" cy="594000"/>
            <a:chOff x="636073" y="2599779"/>
            <a:chExt cx="559567" cy="559567"/>
          </a:xfrm>
        </p:grpSpPr>
        <p:sp>
          <p:nvSpPr>
            <p:cNvPr id="38" name="Regular Pentagon 21">
              <a:extLst>
                <a:ext uri="{FF2B5EF4-FFF2-40B4-BE49-F238E27FC236}">
                  <a16:creationId xmlns:a16="http://schemas.microsoft.com/office/drawing/2014/main" id="{FD537341-BCB7-4E9C-A391-3A3AD7559866}"/>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39" name="Picture 38">
              <a:extLst>
                <a:ext uri="{FF2B5EF4-FFF2-40B4-BE49-F238E27FC236}">
                  <a16:creationId xmlns:a16="http://schemas.microsoft.com/office/drawing/2014/main" id="{7D2D30DE-08C2-40AF-AA92-03E6AEACE48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40" name="Rounded Rectangle 23">
            <a:extLst>
              <a:ext uri="{FF2B5EF4-FFF2-40B4-BE49-F238E27FC236}">
                <a16:creationId xmlns:a16="http://schemas.microsoft.com/office/drawing/2014/main" id="{B7B23D66-6328-47EE-9D0A-2CCEA302FAA3}"/>
              </a:ext>
            </a:extLst>
          </p:cNvPr>
          <p:cNvSpPr/>
          <p:nvPr/>
        </p:nvSpPr>
        <p:spPr>
          <a:xfrm>
            <a:off x="1344527" y="3777165"/>
            <a:ext cx="459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Close</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 doors as you leave</a:t>
            </a:r>
          </a:p>
        </p:txBody>
      </p:sp>
      <p:grpSp>
        <p:nvGrpSpPr>
          <p:cNvPr id="41" name="Group 40">
            <a:extLst>
              <a:ext uri="{FF2B5EF4-FFF2-40B4-BE49-F238E27FC236}">
                <a16:creationId xmlns:a16="http://schemas.microsoft.com/office/drawing/2014/main" id="{86049570-B53C-4CE0-8EBE-79B773FC9199}"/>
              </a:ext>
              <a:ext uri="{C183D7F6-B498-43B3-948B-1728B52AA6E4}">
                <adec:decorative xmlns:adec="http://schemas.microsoft.com/office/drawing/2017/decorative" val="1"/>
              </a:ext>
            </a:extLst>
          </p:cNvPr>
          <p:cNvGrpSpPr>
            <a:grpSpLocks noChangeAspect="1"/>
          </p:cNvGrpSpPr>
          <p:nvPr/>
        </p:nvGrpSpPr>
        <p:grpSpPr>
          <a:xfrm>
            <a:off x="972516" y="3751081"/>
            <a:ext cx="610489" cy="594000"/>
            <a:chOff x="636073" y="2599779"/>
            <a:chExt cx="559567" cy="559567"/>
          </a:xfrm>
        </p:grpSpPr>
        <p:sp>
          <p:nvSpPr>
            <p:cNvPr id="42" name="Regular Pentagon 25">
              <a:extLst>
                <a:ext uri="{FF2B5EF4-FFF2-40B4-BE49-F238E27FC236}">
                  <a16:creationId xmlns:a16="http://schemas.microsoft.com/office/drawing/2014/main" id="{A0D5D1FA-EBAF-492C-BBF9-D63ABC7F0A34}"/>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43" name="Picture 42">
              <a:extLst>
                <a:ext uri="{FF2B5EF4-FFF2-40B4-BE49-F238E27FC236}">
                  <a16:creationId xmlns:a16="http://schemas.microsoft.com/office/drawing/2014/main" id="{47C7860C-788C-4698-BDA3-722B4B9F1CE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44" name="Rounded Rectangle 27">
            <a:extLst>
              <a:ext uri="{FF2B5EF4-FFF2-40B4-BE49-F238E27FC236}">
                <a16:creationId xmlns:a16="http://schemas.microsoft.com/office/drawing/2014/main" id="{14485923-2125-4F8B-8C84-312038C1D15B}"/>
              </a:ext>
            </a:extLst>
          </p:cNvPr>
          <p:cNvSpPr/>
          <p:nvPr/>
        </p:nvSpPr>
        <p:spPr>
          <a:xfrm>
            <a:off x="1343971" y="4597336"/>
            <a:ext cx="459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Go </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to the Assembly Point</a:t>
            </a:r>
          </a:p>
        </p:txBody>
      </p:sp>
      <p:grpSp>
        <p:nvGrpSpPr>
          <p:cNvPr id="45" name="Group 44">
            <a:extLst>
              <a:ext uri="{FF2B5EF4-FFF2-40B4-BE49-F238E27FC236}">
                <a16:creationId xmlns:a16="http://schemas.microsoft.com/office/drawing/2014/main" id="{2311A39D-CEA5-4D87-8E1A-ECE947CD3AAD}"/>
              </a:ext>
              <a:ext uri="{C183D7F6-B498-43B3-948B-1728B52AA6E4}">
                <adec:decorative xmlns:adec="http://schemas.microsoft.com/office/drawing/2017/decorative" val="1"/>
              </a:ext>
            </a:extLst>
          </p:cNvPr>
          <p:cNvGrpSpPr>
            <a:grpSpLocks noChangeAspect="1"/>
          </p:cNvGrpSpPr>
          <p:nvPr/>
        </p:nvGrpSpPr>
        <p:grpSpPr>
          <a:xfrm>
            <a:off x="972516" y="4560558"/>
            <a:ext cx="610489" cy="594000"/>
            <a:chOff x="636073" y="2599779"/>
            <a:chExt cx="559567" cy="559567"/>
          </a:xfrm>
        </p:grpSpPr>
        <p:sp>
          <p:nvSpPr>
            <p:cNvPr id="46" name="Regular Pentagon 29">
              <a:extLst>
                <a:ext uri="{FF2B5EF4-FFF2-40B4-BE49-F238E27FC236}">
                  <a16:creationId xmlns:a16="http://schemas.microsoft.com/office/drawing/2014/main" id="{43B61221-079C-49B0-8199-CF33CF17D970}"/>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43D1C391-B244-4A31-B136-332A5FF1C14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48" name="Content Placeholder 2">
            <a:extLst>
              <a:ext uri="{FF2B5EF4-FFF2-40B4-BE49-F238E27FC236}">
                <a16:creationId xmlns:a16="http://schemas.microsoft.com/office/drawing/2014/main" id="{2985247A-8E00-4A1C-AC6A-4D1F2D90A806}"/>
              </a:ext>
            </a:extLst>
          </p:cNvPr>
          <p:cNvSpPr txBox="1">
            <a:spLocks/>
          </p:cNvSpPr>
          <p:nvPr/>
        </p:nvSpPr>
        <p:spPr>
          <a:xfrm>
            <a:off x="720000" y="1440000"/>
            <a:ext cx="3925985" cy="345092"/>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solidFill>
                  <a:schemeClr val="tx1">
                    <a:lumMod val="75000"/>
                    <a:lumOff val="25000"/>
                  </a:schemeClr>
                </a:solidFill>
                <a:latin typeface="Arial" panose="020B0604020202020204" pitchFamily="34" charset="0"/>
                <a:cs typeface="Arial" panose="020B0604020202020204" pitchFamily="34" charset="0"/>
              </a:rPr>
              <a:t>If you hear a fire alarm - DO:</a:t>
            </a:r>
          </a:p>
        </p:txBody>
      </p:sp>
      <p:grpSp>
        <p:nvGrpSpPr>
          <p:cNvPr id="49" name="Group 48">
            <a:extLst>
              <a:ext uri="{FF2B5EF4-FFF2-40B4-BE49-F238E27FC236}">
                <a16:creationId xmlns:a16="http://schemas.microsoft.com/office/drawing/2014/main" id="{62AD6B5C-0289-4DB4-9D39-D1F0E8DD5F63}"/>
              </a:ext>
              <a:ext uri="{C183D7F6-B498-43B3-948B-1728B52AA6E4}">
                <adec:decorative xmlns:adec="http://schemas.microsoft.com/office/drawing/2017/decorative" val="1"/>
              </a:ext>
            </a:extLst>
          </p:cNvPr>
          <p:cNvGrpSpPr>
            <a:grpSpLocks noChangeAspect="1"/>
          </p:cNvGrpSpPr>
          <p:nvPr/>
        </p:nvGrpSpPr>
        <p:grpSpPr>
          <a:xfrm>
            <a:off x="972516" y="2093525"/>
            <a:ext cx="610489" cy="594000"/>
            <a:chOff x="636073" y="2599779"/>
            <a:chExt cx="559567" cy="559567"/>
          </a:xfrm>
        </p:grpSpPr>
        <p:sp>
          <p:nvSpPr>
            <p:cNvPr id="50" name="Regular Pentagon 37">
              <a:extLst>
                <a:ext uri="{FF2B5EF4-FFF2-40B4-BE49-F238E27FC236}">
                  <a16:creationId xmlns:a16="http://schemas.microsoft.com/office/drawing/2014/main" id="{4600C5BE-F373-4F38-9E8F-10ABF9FBE1B1}"/>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51" name="Picture 50">
              <a:extLst>
                <a:ext uri="{FF2B5EF4-FFF2-40B4-BE49-F238E27FC236}">
                  <a16:creationId xmlns:a16="http://schemas.microsoft.com/office/drawing/2014/main" id="{201D6908-5E77-49F8-AEED-79ACDF28A0E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pic>
        <p:nvPicPr>
          <p:cNvPr id="52" name="irc_mi" descr="Picture of a Fire Assembly Point sign">
            <a:extLst>
              <a:ext uri="{FF2B5EF4-FFF2-40B4-BE49-F238E27FC236}">
                <a16:creationId xmlns:a16="http://schemas.microsoft.com/office/drawing/2014/main" id="{0D020608-39E5-4140-A1FC-AD9536CB0268}"/>
              </a:ext>
            </a:extLst>
          </p:cNvPr>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6329899" y="2077441"/>
            <a:ext cx="1585899" cy="169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 descr="Picture of a green Fire Exit sign">
            <a:extLst>
              <a:ext uri="{FF2B5EF4-FFF2-40B4-BE49-F238E27FC236}">
                <a16:creationId xmlns:a16="http://schemas.microsoft.com/office/drawing/2014/main" id="{D2AADE1B-922F-4249-9D3C-1A89DDC0291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369" t="5525" r="2751" b="6729"/>
          <a:stretch/>
        </p:blipFill>
        <p:spPr bwMode="auto">
          <a:xfrm>
            <a:off x="6329899" y="4108576"/>
            <a:ext cx="2251426" cy="107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32276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A0BC5EE39FFC488E67F1AA81742209" ma:contentTypeVersion="14" ma:contentTypeDescription="Create a new document." ma:contentTypeScope="" ma:versionID="b6fad5021e601fa2d52ef684c34e5b2a">
  <xsd:schema xmlns:xsd="http://www.w3.org/2001/XMLSchema" xmlns:xs="http://www.w3.org/2001/XMLSchema" xmlns:p="http://schemas.microsoft.com/office/2006/metadata/properties" xmlns:ns3="247a8e0d-d6fa-48f2-b643-53365640328f" xmlns:ns4="c25614a5-ceea-4339-a22b-b071769ac43f" targetNamespace="http://schemas.microsoft.com/office/2006/metadata/properties" ma:root="true" ma:fieldsID="d9019384b7121f676914b53b81299a08" ns3:_="" ns4:_="">
    <xsd:import namespace="247a8e0d-d6fa-48f2-b643-53365640328f"/>
    <xsd:import namespace="c25614a5-ceea-4339-a22b-b071769ac43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a8e0d-d6fa-48f2-b643-5336564032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5614a5-ceea-4339-a22b-b071769ac43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D177B5-74A4-4C4F-9532-603D3CFDEA08}">
  <ds:schemaRefs>
    <ds:schemaRef ds:uri="http://schemas.microsoft.com/sharepoint/v3/contenttype/forms"/>
  </ds:schemaRefs>
</ds:datastoreItem>
</file>

<file path=customXml/itemProps2.xml><?xml version="1.0" encoding="utf-8"?>
<ds:datastoreItem xmlns:ds="http://schemas.openxmlformats.org/officeDocument/2006/customXml" ds:itemID="{50199232-88F6-42B9-84ED-EE5769BCDEF3}">
  <ds:schemaRefs>
    <ds:schemaRef ds:uri="247a8e0d-d6fa-48f2-b643-53365640328f"/>
    <ds:schemaRef ds:uri="c25614a5-ceea-4339-a22b-b071769ac4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B63FD2-503E-4751-81B2-9BD514CB4893}">
  <ds:schemaRefs>
    <ds:schemaRef ds:uri="247a8e0d-d6fa-48f2-b643-53365640328f"/>
    <ds:schemaRef ds:uri="c25614a5-ceea-4339-a22b-b071769ac4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22</Slides>
  <Notes>21</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Custom Design</vt:lpstr>
      <vt:lpstr> WELCOME 2024/25 Student Health &amp; Safety Information  N.B. ALL NEW STUDENTS ARE REQUIRED TO READ THE INFORMATION IN THIS PRESENTATION AND CONFIRM AT THE END THAT THEY HAVE DONE SO.​</vt:lpstr>
      <vt:lpstr>This University is an amazing place with so much usually going on…</vt:lpstr>
      <vt:lpstr>Health and Safety at Bangor </vt:lpstr>
      <vt:lpstr>Your Health &amp; Safety Responsibilities  To support us we ask that you:  Don’t do anything that puts your or other’s health and safety at risk Cooperate with others so they can carry out their own health and safety duties Follow health and safety instructions, information and training Never intentionally misuse anything provided for health and safety reasons Bring any health and safety concerns to the attention of your Lecturer and/or your Placement Tutor Report all accidents and incidents to your Lecturer or Placement Tutor</vt:lpstr>
      <vt:lpstr>What you can expect from your College  Your College will: Provide appropriate information, instruction, training and supervision to ensure your health and safety  Assess risks that could arise during your studies Put in place suitable health and safety measures to protect against these Record significant findings - ‘Risk Assessments’ Tell you about Risk Assessments that are relevant to you Inform you of any changes, updates etc</vt:lpstr>
      <vt:lpstr>Health and safety is usually just  common-sense  Be practical: Think about what you want to do Where is are you doing it e.g. inside, outside Consider who you are with, or who else could be affected by what you are doing If needed, check you have the right things for the task: equipment, clothes, food and drink… Make sure you carry out the activity safely so no one is harmed by what you are doing Follow any instruction or training you have been given AND IF IN DOUBT PLEASE ASK</vt:lpstr>
      <vt:lpstr>University Non-Smoking Policy  There is a strict Non-Smoking Policy inside all University buildings On University land, smoking is prohibited within 5m of any building, with the exception of agreed ‘designated smoking areas’ The ‘designated smoking area’ for the Main University Building is: Under the Archway leading to the Main Quad and beside the Lloyd Building near the Terrace The above also includes the use of e-cigarettes</vt:lpstr>
      <vt:lpstr>Fire – Emergency Action </vt:lpstr>
      <vt:lpstr>Fire – Emergency Action </vt:lpstr>
      <vt:lpstr>Fire – Emergency Action </vt:lpstr>
      <vt:lpstr>Fire Prevention / Precaution </vt:lpstr>
      <vt:lpstr>Refuge Points </vt:lpstr>
      <vt:lpstr>In Case of Emergency </vt:lpstr>
      <vt:lpstr>Accident &amp; Incident Reporting </vt:lpstr>
      <vt:lpstr>Hints and Tips </vt:lpstr>
      <vt:lpstr>Are you sitting comfortably? </vt:lpstr>
      <vt:lpstr>Student Health &amp; Safety Handbook </vt:lpstr>
      <vt:lpstr>Covid-19 and other Communicable Diseases </vt:lpstr>
      <vt:lpstr>Sustainability and the Environment </vt:lpstr>
      <vt:lpstr>Almost the last word…! </vt:lpstr>
      <vt:lpstr>Useful Links </vt:lpstr>
      <vt:lpstr>THANK YOU FOR TAKING THE TIME TO READ THIS PRESENTATION.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Warden Safety Induction</dc:title>
  <dc:creator>Alan Jones</dc:creator>
  <cp:revision>1</cp:revision>
  <cp:lastPrinted>2021-06-14T08:59:12Z</cp:lastPrinted>
  <dcterms:modified xsi:type="dcterms:W3CDTF">2024-07-25T13:18:20Z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0x0101001EA0BC5EE39FFC488E67F1AA81742209</vt:lpwstr>
  </property>
  <property fmtid="{D5CDD505-2E9C-101B-9397-08002B2CF9AE}" pid="3" name="Order">
    <vt:r8>100</vt:r8>
  </property>
  <property fmtid="{D5CDD505-2E9C-101B-9397-08002B2CF9AE}" pid="4" name="MediaServiceImageTags">
    <vt:lpwstr/>
  </property>
</Properties>
</file>