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2" r:id="rId4"/>
  </p:sldMasterIdLst>
  <p:notesMasterIdLst>
    <p:notesMasterId r:id="rId35"/>
  </p:notesMasterIdLst>
  <p:handoutMasterIdLst>
    <p:handoutMasterId r:id="rId36"/>
  </p:handoutMasterIdLst>
  <p:sldIdLst>
    <p:sldId id="323" r:id="rId5"/>
    <p:sldId id="322" r:id="rId6"/>
    <p:sldId id="325" r:id="rId7"/>
    <p:sldId id="327" r:id="rId8"/>
    <p:sldId id="328" r:id="rId9"/>
    <p:sldId id="329" r:id="rId10"/>
    <p:sldId id="330" r:id="rId11"/>
    <p:sldId id="331" r:id="rId12"/>
    <p:sldId id="332" r:id="rId13"/>
    <p:sldId id="333" r:id="rId14"/>
    <p:sldId id="334" r:id="rId15"/>
    <p:sldId id="338" r:id="rId16"/>
    <p:sldId id="336" r:id="rId17"/>
    <p:sldId id="339" r:id="rId18"/>
    <p:sldId id="340" r:id="rId19"/>
    <p:sldId id="341" r:id="rId20"/>
    <p:sldId id="342" r:id="rId21"/>
    <p:sldId id="343" r:id="rId22"/>
    <p:sldId id="344" r:id="rId23"/>
    <p:sldId id="345" r:id="rId24"/>
    <p:sldId id="346" r:id="rId25"/>
    <p:sldId id="347" r:id="rId26"/>
    <p:sldId id="350" r:id="rId27"/>
    <p:sldId id="349" r:id="rId28"/>
    <p:sldId id="351" r:id="rId29"/>
    <p:sldId id="352" r:id="rId30"/>
    <p:sldId id="353" r:id="rId31"/>
    <p:sldId id="354" r:id="rId32"/>
    <p:sldId id="355" r:id="rId33"/>
    <p:sldId id="356" r:id="rId34"/>
  </p:sldIdLst>
  <p:sldSz cx="9144000" cy="6858000" type="screen4x3"/>
  <p:notesSz cx="6797675" cy="9926638"/>
  <p:custDataLst>
    <p:tags r:id="rId37"/>
  </p:custDataLst>
  <p:defaultTextStyle>
    <a:defPPr>
      <a:defRPr lang="en-US"/>
    </a:defPPr>
    <a:lvl1pPr algn="l" rtl="0" eaLnBrk="0" fontAlgn="base" hangingPunct="0">
      <a:spcBef>
        <a:spcPct val="0"/>
      </a:spcBef>
      <a:spcAft>
        <a:spcPct val="0"/>
      </a:spcAft>
      <a:defRPr kern="1200">
        <a:solidFill>
          <a:schemeClr val="tx1"/>
        </a:solidFill>
        <a:latin typeface="Arial"/>
        <a:ea typeface="+mn-ea"/>
        <a:cs typeface="+mn-cs"/>
      </a:defRPr>
    </a:lvl1pPr>
    <a:lvl2pPr marL="457200" algn="l" rtl="0" eaLnBrk="0" fontAlgn="base" hangingPunct="0">
      <a:spcBef>
        <a:spcPct val="0"/>
      </a:spcBef>
      <a:spcAft>
        <a:spcPct val="0"/>
      </a:spcAft>
      <a:defRPr kern="1200">
        <a:solidFill>
          <a:schemeClr val="tx1"/>
        </a:solidFill>
        <a:latin typeface="Arial"/>
        <a:ea typeface="+mn-ea"/>
        <a:cs typeface="+mn-cs"/>
      </a:defRPr>
    </a:lvl2pPr>
    <a:lvl3pPr marL="914400" algn="l" rtl="0" eaLnBrk="0" fontAlgn="base" hangingPunct="0">
      <a:spcBef>
        <a:spcPct val="0"/>
      </a:spcBef>
      <a:spcAft>
        <a:spcPct val="0"/>
      </a:spcAft>
      <a:defRPr kern="1200">
        <a:solidFill>
          <a:schemeClr val="tx1"/>
        </a:solidFill>
        <a:latin typeface="Arial"/>
        <a:ea typeface="+mn-ea"/>
        <a:cs typeface="+mn-cs"/>
      </a:defRPr>
    </a:lvl3pPr>
    <a:lvl4pPr marL="1371600" algn="l" rtl="0" eaLnBrk="0" fontAlgn="base" hangingPunct="0">
      <a:spcBef>
        <a:spcPct val="0"/>
      </a:spcBef>
      <a:spcAft>
        <a:spcPct val="0"/>
      </a:spcAft>
      <a:defRPr kern="1200">
        <a:solidFill>
          <a:schemeClr val="tx1"/>
        </a:solidFill>
        <a:latin typeface="Arial"/>
        <a:ea typeface="+mn-ea"/>
        <a:cs typeface="+mn-cs"/>
      </a:defRPr>
    </a:lvl4pPr>
    <a:lvl5pPr marL="1828800" algn="l" rtl="0" eaLnBrk="0" fontAlgn="base" hangingPunct="0">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EB3DD7-FE67-4A0B-AF08-D807BFF20925}" v="3" dt="2020-05-11T15:09:32.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503" autoAdjust="0"/>
    <p:restoredTop sz="98966" autoAdjust="0"/>
  </p:normalViewPr>
  <p:slideViewPr>
    <p:cSldViewPr>
      <p:cViewPr varScale="1">
        <p:scale>
          <a:sx n="114" d="100"/>
          <a:sy n="114"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3150"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a:defRPr>
            </a:lvl1pPr>
          </a:lstStyle>
          <a:p>
            <a:pPr>
              <a:defRPr/>
            </a:pPr>
            <a:fld id="{06FC83EC-BDB6-4467-9510-B354C9D8517C}" type="datetimeFigureOut">
              <a:rPr lang="en-GB"/>
              <a:pPr>
                <a:defRPr/>
              </a:pPr>
              <a:t>13/05/2020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80FA902-51A3-4BF8-AAA1-6B9B1E9325AC}" type="slidenum">
              <a:rPr lang="en-GB" altLang="en-US"/>
              <a:t>‹#›</a:t>
            </a:fld>
            <a:endParaRPr lang="en-GB" altLang="en-US"/>
          </a:p>
        </p:txBody>
      </p:sp>
    </p:spTree>
    <p:extLst>
      <p:ext uri="{BB962C8B-B14F-4D97-AF65-F5344CB8AC3E}">
        <p14:creationId xmlns:p14="http://schemas.microsoft.com/office/powerpoint/2010/main" val="364168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ct val="0"/>
              </a:spcBef>
              <a:spcAft>
                <a:spcPct val="0"/>
              </a:spcAft>
              <a:defRPr sz="1200">
                <a:latin typeface="+mn-lt"/>
              </a:defRPr>
            </a:lvl1pPr>
          </a:lstStyle>
          <a:p>
            <a:pPr>
              <a:defRPr/>
            </a:pPr>
            <a:fld id="{5D539FD0-EAFA-4EFA-B18E-D5B9C0E4F122}" type="datetimeFigureOut">
              <a:rPr lang="en-US"/>
              <a:pPr>
                <a:defRPr/>
              </a:pPr>
              <a:t>5/13/2020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AC23BF88-A0B3-4EF7-8D70-C4344A478A1B}" type="slidenum">
              <a:rPr lang="en-US" altLang="en-US"/>
              <a:t>‹#›</a:t>
            </a:fld>
            <a:endParaRPr lang="en-US" altLang="en-US"/>
          </a:p>
        </p:txBody>
      </p:sp>
    </p:spTree>
    <p:extLst>
      <p:ext uri="{BB962C8B-B14F-4D97-AF65-F5344CB8AC3E}">
        <p14:creationId xmlns:p14="http://schemas.microsoft.com/office/powerpoint/2010/main" val="3491801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y-GB" sz="1800" b="0" i="0" u="none" strike="noStrike" cap="none" baseline="0" dirty="0">
                <a:solidFill>
                  <a:srgbClr val="000000"/>
                </a:solidFill>
                <a:effectLst/>
                <a:uFillTx/>
                <a:latin typeface="Arial"/>
              </a:rPr>
              <a:t>Croeso i'r gweithdy hwn ar Oedi, a gyflwynir fel rheol i grŵp o bobl, wedi ei addasu i'w ddarllen gan fyfyriwr neu ychwanegir </a:t>
            </a:r>
            <a:r>
              <a:rPr lang="cy-GB" sz="1800" b="0" i="0" u="none" strike="noStrike" cap="none" baseline="0" dirty="0" err="1">
                <a:solidFill>
                  <a:srgbClr val="000000"/>
                </a:solidFill>
                <a:effectLst/>
                <a:uFillTx/>
                <a:latin typeface="Arial"/>
              </a:rPr>
              <a:t>troslais</a:t>
            </a:r>
            <a:r>
              <a:rPr lang="cy-GB" sz="1800" b="0" i="0" u="none" strike="noStrike" cap="none" baseline="0" dirty="0">
                <a:solidFill>
                  <a:srgbClr val="000000"/>
                </a:solidFill>
                <a:effectLst/>
                <a:uFillTx/>
                <a:latin typeface="Arial"/>
              </a:rPr>
              <a:t>.</a:t>
            </a:r>
          </a:p>
          <a:p>
            <a:r>
              <a:rPr lang="cy-GB" sz="1800" b="0" i="0" u="none" strike="noStrike" cap="none" baseline="0" dirty="0">
                <a:solidFill>
                  <a:srgbClr val="000000"/>
                </a:solidFill>
                <a:effectLst/>
                <a:uFillTx/>
                <a:latin typeface="Arial"/>
              </a:rPr>
              <a:t>Cyflwyno'r cyflwynydd.</a:t>
            </a:r>
          </a:p>
          <a:p>
            <a:r>
              <a:rPr lang="cy-GB" sz="1800" b="0" i="0" u="none" strike="noStrike" cap="none" baseline="0" dirty="0">
                <a:solidFill>
                  <a:srgbClr val="000000"/>
                </a:solidFill>
                <a:effectLst/>
                <a:uFillTx/>
                <a:latin typeface="Arial"/>
              </a:rPr>
              <a:t>Mae'r gweithdy hwn ar gyfer pobl </a:t>
            </a:r>
            <a:r>
              <a:rPr lang="cy-GB" sz="1800" b="0" i="0" u="none" strike="noStrike" cap="none" baseline="0" dirty="0" err="1">
                <a:solidFill>
                  <a:srgbClr val="000000"/>
                </a:solidFill>
                <a:effectLst/>
                <a:uFillTx/>
                <a:latin typeface="Arial"/>
              </a:rPr>
              <a:t>sydd:ddim</a:t>
            </a:r>
            <a:r>
              <a:rPr lang="cy-GB" sz="1800" b="0" i="0" u="none" strike="noStrike" cap="none" baseline="0" dirty="0">
                <a:solidFill>
                  <a:srgbClr val="000000"/>
                </a:solidFill>
                <a:effectLst/>
                <a:uFillTx/>
                <a:latin typeface="Arial"/>
              </a:rPr>
              <a:t> yn deall pam eu bod yn oedi</a:t>
            </a:r>
          </a:p>
          <a:p>
            <a:r>
              <a:rPr lang="cy-GB" sz="1800" b="0" i="0" u="none" strike="noStrike" cap="none" baseline="0" dirty="0">
                <a:solidFill>
                  <a:srgbClr val="000000"/>
                </a:solidFill>
                <a:effectLst/>
                <a:uFillTx/>
                <a:latin typeface="Arial"/>
              </a:rPr>
              <a:t>teimlo'n ddrwg am oedi</a:t>
            </a:r>
          </a:p>
          <a:p>
            <a:r>
              <a:rPr lang="cy-GB" sz="1800" b="0" i="0" u="none" strike="noStrike" cap="none" baseline="0" dirty="0">
                <a:solidFill>
                  <a:srgbClr val="000000"/>
                </a:solidFill>
                <a:effectLst/>
                <a:uFillTx/>
                <a:latin typeface="Arial"/>
              </a:rPr>
              <a:t>dioddef canlyniadau negyddol oherwydd oedi</a:t>
            </a:r>
          </a:p>
          <a:p>
            <a:r>
              <a:rPr lang="cy-GB" sz="1800" b="0" i="0" u="none" strike="noStrike" cap="none" baseline="0" dirty="0">
                <a:solidFill>
                  <a:srgbClr val="000000"/>
                </a:solidFill>
                <a:effectLst/>
                <a:uFillTx/>
                <a:latin typeface="Arial"/>
              </a:rPr>
              <a:t>eisiau newid</a:t>
            </a:r>
          </a:p>
          <a:p>
            <a:r>
              <a:rPr lang="cy-GB" sz="1800" b="0" i="0" u="none" strike="noStrike" cap="none" baseline="0" dirty="0">
                <a:solidFill>
                  <a:srgbClr val="000000"/>
                </a:solidFill>
                <a:effectLst/>
                <a:uFillTx/>
                <a:latin typeface="Arial"/>
              </a:rPr>
              <a:t>Efallai eich bod erbyn hyn yn hen gyfarwydd ag oedi.  Efallai eich bod yn deffro yn y bore yn llawn bwriadau da ond yn disgyn yn ôl i'r arfer heb sylweddoli eich bod yn gwneud hynny.</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1</a:t>
            </a:fld>
            <a:endParaRPr lang="en-US" altLang="en-US"/>
          </a:p>
        </p:txBody>
      </p:sp>
    </p:spTree>
    <p:extLst>
      <p:ext uri="{BB962C8B-B14F-4D97-AF65-F5344CB8AC3E}">
        <p14:creationId xmlns:p14="http://schemas.microsoft.com/office/powerpoint/2010/main" val="1901564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4875"/>
            <a:ext cx="5438775" cy="4856956"/>
          </a:xfrm>
        </p:spPr>
        <p:txBody>
          <a:bodyPr>
            <a:noAutofit/>
          </a:bodyPr>
          <a:lstStyle/>
          <a:p>
            <a:pPr>
              <a:defRPr/>
            </a:pPr>
            <a:r>
              <a:rPr lang="cy-GB" sz="1800" b="1" i="0" u="none" strike="noStrike" cap="none" baseline="0" dirty="0">
                <a:solidFill>
                  <a:srgbClr val="000000"/>
                </a:solidFill>
                <a:effectLst/>
                <a:uFillTx/>
                <a:latin typeface="Arial"/>
              </a:rPr>
              <a:t>Ofn methu </a:t>
            </a:r>
            <a:r>
              <a:rPr lang="cy-GB" sz="1800" b="0" i="0" u="none" strike="noStrike" cap="none" baseline="0" dirty="0">
                <a:solidFill>
                  <a:srgbClr val="000000"/>
                </a:solidFill>
                <a:effectLst/>
                <a:uFillTx/>
                <a:latin typeface="Arial"/>
              </a:rPr>
              <a:t>Pam byddai unrhyw un yn mynd i'r fath drafferth i osgoi barn o fod wedi methu tasg?   Fel y dywedwyd yn gynharach, efallai oherwydd eu bod yn credu bod yr hyn y maent yn ei gyflawni yn adlewyrchu arnynt fel unigolyn. Perfformiad = gallu = hunanwerth hynny yw, os rwy'n perfformio'n dda, mae hynny'n golygu bod gennyf lawer o allu ac felly rwy'n hoffi fy hun neu bydd pobl eraill yn fy hoffi.  Mae'r dewis arall yn anghysurus. Os ydych yn oedi, yna gallwch rhoi'r bai am y marc gwael ar ddechrau'n hwyr "Edrychwch beth lwyddais ei wneud. Meddyliwch pa mor dda y gallwn fod wedi ei wneud pe bawn wedi dechrau'n gynt! Felly, rydych yn oedi oherwydd eich bod yn ofni cael eich gweld fel rhywun gwan neu annigonol.</a:t>
            </a:r>
          </a:p>
          <a:p>
            <a:pPr>
              <a:defRPr/>
            </a:pPr>
            <a:r>
              <a:rPr lang="cy-GB" sz="1800" b="1" i="0" u="none" strike="noStrike" cap="none" baseline="0" dirty="0">
                <a:solidFill>
                  <a:srgbClr val="000000"/>
                </a:solidFill>
                <a:effectLst/>
                <a:uFillTx/>
                <a:latin typeface="Arial"/>
              </a:rPr>
              <a:t>Ofn llwyddiant </a:t>
            </a:r>
            <a:r>
              <a:rPr lang="cy-GB" sz="1800" b="0" i="0" u="none" strike="noStrike" cap="none" baseline="0" dirty="0">
                <a:solidFill>
                  <a:srgbClr val="000000"/>
                </a:solidFill>
                <a:effectLst/>
                <a:uFillTx/>
                <a:latin typeface="Arial"/>
              </a:rPr>
              <a:t>Ofn ennill, neu ymddangos yn gystadleuol. Meddyliwch am neidiwr uchel sy'n hyfforddi'n galed ac yn gweithio ar bob agwedd o'r gweithgaredd. Beth sy'n digwydd pan fyddant yn llwyddo i neidio'n glir? Maent yn codi'r bar!  Efallai oherwydd yr hyn sy'n mynd law yn llaw â llwyddiant – disgwyliadau uchel, mynd yn gaeth i weithio, brifo rhywun arall, neu o gael eich brifo (e.e. dyrchafiad i faes mwy cystadleuol). Os byddaf yn gwneud yn dda y tro hwn, bydd rhaid i mi wneud yn dda bob tro. Neu'n credu "Dwi ddim yn haeddu llwyddiant".</a:t>
            </a:r>
          </a:p>
          <a:p>
            <a:pPr>
              <a:defRPr/>
            </a:pPr>
            <a:r>
              <a:rPr lang="cy-GB" sz="1800" b="1" i="0" u="none" strike="noStrike" cap="none" baseline="0" dirty="0">
                <a:solidFill>
                  <a:srgbClr val="000000"/>
                </a:solidFill>
                <a:effectLst/>
                <a:uFillTx/>
                <a:latin typeface="Arial"/>
              </a:rPr>
              <a:t>Ansicrwydd </a:t>
            </a:r>
            <a:r>
              <a:rPr lang="cy-GB" sz="1800" b="0" i="0" u="none" strike="noStrike" cap="none" baseline="0" dirty="0">
                <a:solidFill>
                  <a:srgbClr val="000000"/>
                </a:solidFill>
                <a:effectLst/>
                <a:uFillTx/>
                <a:latin typeface="Arial"/>
              </a:rPr>
              <a:t>Beth fydd yn digwydd os byddaf yn gwneud yn wael?  Beth fydd yn digwydd os byddaf yn gwneud yn dda?  e.e. Bydd raid i mi adael y brifysgol - beth wedyn?</a:t>
            </a:r>
          </a:p>
          <a:p>
            <a:pPr>
              <a:defRPr/>
            </a:pPr>
            <a:r>
              <a:rPr lang="cy-GB" sz="1800" b="1" i="0" u="none" strike="noStrike" cap="none" baseline="0" dirty="0">
                <a:solidFill>
                  <a:srgbClr val="000000"/>
                </a:solidFill>
                <a:effectLst/>
                <a:uFillTx/>
                <a:latin typeface="Arial"/>
              </a:rPr>
              <a:t>Hunan hyder isel </a:t>
            </a:r>
            <a:r>
              <a:rPr lang="cy-GB" sz="1800" b="0" i="0" u="none" strike="noStrike" cap="none" baseline="0" dirty="0">
                <a:solidFill>
                  <a:srgbClr val="000000"/>
                </a:solidFill>
                <a:effectLst/>
                <a:uFillTx/>
                <a:latin typeface="Arial"/>
              </a:rPr>
              <a:t>Os ydych yn meddwl na allwch wneud rhywbeth, yna mae'r dasg honno gymaint yn fwy, a gall maint y gwaith eich digalonni.  </a:t>
            </a:r>
          </a:p>
          <a:p>
            <a:pPr>
              <a:defRPr/>
            </a:pPr>
            <a:r>
              <a:rPr lang="cy-GB" sz="1800" b="1" i="0" u="none" strike="noStrike" cap="none" baseline="0" dirty="0">
                <a:solidFill>
                  <a:srgbClr val="000000"/>
                </a:solidFill>
                <a:effectLst/>
                <a:uFillTx/>
                <a:latin typeface="Arial"/>
              </a:rPr>
              <a:t>Angen bod mewn rheolaeth </a:t>
            </a:r>
            <a:r>
              <a:rPr lang="cy-GB" sz="1800" b="0" i="0" u="none" strike="noStrike" cap="none" baseline="0" dirty="0">
                <a:solidFill>
                  <a:srgbClr val="000000"/>
                </a:solidFill>
                <a:effectLst/>
                <a:uFillTx/>
                <a:latin typeface="Arial"/>
              </a:rPr>
              <a:t> Mae dilyn rheolau rhywun arall yn golygu eich bod yn ildio a pheidio â bod mewn rheolaeth.  </a:t>
            </a:r>
          </a:p>
          <a:p>
            <a:pPr>
              <a:defRPr/>
            </a:pPr>
            <a:r>
              <a:rPr lang="cy-GB" sz="1800" b="1" i="0" u="none" strike="noStrike" cap="none" baseline="0" dirty="0">
                <a:solidFill>
                  <a:srgbClr val="000000"/>
                </a:solidFill>
                <a:effectLst/>
                <a:uFillTx/>
                <a:latin typeface="Arial"/>
              </a:rPr>
              <a:t>Chwilio am bleser </a:t>
            </a:r>
            <a:r>
              <a:rPr lang="cy-GB" sz="1800" b="0" i="0" u="none" strike="noStrike" cap="none" baseline="0" dirty="0">
                <a:solidFill>
                  <a:srgbClr val="000000"/>
                </a:solidFill>
                <a:effectLst/>
                <a:uFillTx/>
                <a:latin typeface="Arial"/>
              </a:rPr>
              <a:t>Mae bywyd yn rhy fyr, dylai hwyl ddod yn gyntaf. Mae pawb arall yn cael hwyl.  </a:t>
            </a:r>
          </a:p>
          <a:p>
            <a:pPr>
              <a:defRPr/>
            </a:pPr>
            <a:r>
              <a:rPr lang="cy-GB" sz="1800" b="1" i="0" u="none" strike="noStrike" cap="none" baseline="0" dirty="0">
                <a:solidFill>
                  <a:srgbClr val="000000"/>
                </a:solidFill>
                <a:effectLst/>
                <a:uFillTx/>
                <a:latin typeface="Arial"/>
              </a:rPr>
              <a:t>Dylai popeth rwy'n ei wneud </a:t>
            </a:r>
            <a:r>
              <a:rPr lang="cy-GB" sz="1800" b="0" i="0" u="none" strike="noStrike" cap="none" baseline="0" dirty="0">
                <a:solidFill>
                  <a:srgbClr val="000000"/>
                </a:solidFill>
                <a:effectLst/>
                <a:uFillTx/>
                <a:latin typeface="Arial"/>
              </a:rPr>
              <a:t>fod yn rhwydd a heb ymdrech.</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10</a:t>
            </a:fld>
            <a:endParaRPr lang="en-US" altLang="en-US"/>
          </a:p>
        </p:txBody>
      </p:sp>
    </p:spTree>
    <p:extLst>
      <p:ext uri="{BB962C8B-B14F-4D97-AF65-F5344CB8AC3E}">
        <p14:creationId xmlns:p14="http://schemas.microsoft.com/office/powerpoint/2010/main" val="404016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Pan fydd y rheolau a'r rhagdybiaethau hyn yn cael eu gweithredu (yn aml heb i ni fod yn ymwybodol ohonynt) rydym yn teimlo'n anghysurus ac mae hynny'n ein digalonni cyn dechrau ar y dasg ac yn gwneud i ni feddwl am bob math o bethau eraill sydd 'angen eu gwneud' yn ei le!</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11</a:t>
            </a:fld>
            <a:endParaRPr lang="en-US" altLang="en-US"/>
          </a:p>
        </p:txBody>
      </p:sp>
    </p:spTree>
    <p:extLst>
      <p:ext uri="{BB962C8B-B14F-4D97-AF65-F5344CB8AC3E}">
        <p14:creationId xmlns:p14="http://schemas.microsoft.com/office/powerpoint/2010/main" val="291963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Mae gwneud pethau eraill yn llawer mwy deniadol..</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12</a:t>
            </a:fld>
            <a:endParaRPr lang="en-US" altLang="en-US"/>
          </a:p>
        </p:txBody>
      </p:sp>
    </p:spTree>
    <p:extLst>
      <p:ext uri="{BB962C8B-B14F-4D97-AF65-F5344CB8AC3E}">
        <p14:creationId xmlns:p14="http://schemas.microsoft.com/office/powerpoint/2010/main" val="4252187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dirty="0">
                <a:solidFill>
                  <a:srgbClr val="000000"/>
                </a:solidFill>
                <a:effectLst/>
                <a:uFillTx/>
                <a:latin typeface="Arial"/>
              </a:rPr>
              <a:t>Ac rydym yn gwneud esgusodion dros beidio â gwneud y dasg anghysurus. Dyma'r esgusodion nodweddiadol [darllenwch yr uchod]</a:t>
            </a:r>
          </a:p>
          <a:p>
            <a:endParaRPr lang="en-GB" dirty="0"/>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13</a:t>
            </a:fld>
            <a:endParaRPr lang="en-US" altLang="en-US"/>
          </a:p>
        </p:txBody>
      </p:sp>
    </p:spTree>
    <p:extLst>
      <p:ext uri="{BB962C8B-B14F-4D97-AF65-F5344CB8AC3E}">
        <p14:creationId xmlns:p14="http://schemas.microsoft.com/office/powerpoint/2010/main" val="221788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Beth yw canlyniadau oedi i chi?</a:t>
            </a:r>
          </a:p>
          <a:p>
            <a:endParaRPr lang="en-GB"/>
          </a:p>
          <a:p>
            <a:r>
              <a:rPr lang="cy-GB" sz="1800" b="0" i="0" u="none" strike="noStrike" cap="none" baseline="0">
                <a:solidFill>
                  <a:srgbClr val="000000"/>
                </a:solidFill>
                <a:effectLst/>
                <a:uFillTx/>
                <a:latin typeface="Arial"/>
              </a:rPr>
              <a:t>Stopiwch a threuliwch ychydig o amser yn ateb cwestiwn 3 yn eich cynllun gweithredu personol (ynghlwm)</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14</a:t>
            </a:fld>
            <a:endParaRPr lang="en-US" altLang="en-US"/>
          </a:p>
        </p:txBody>
      </p:sp>
    </p:spTree>
    <p:extLst>
      <p:ext uri="{BB962C8B-B14F-4D97-AF65-F5344CB8AC3E}">
        <p14:creationId xmlns:p14="http://schemas.microsoft.com/office/powerpoint/2010/main" val="2013758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Felly mae cylch dieflig oedi fel yr uchod.  Mae'n ddiflas ac rydych yn beio eich hun yn llwyr:</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15</a:t>
            </a:fld>
            <a:endParaRPr lang="en-US" altLang="en-US"/>
          </a:p>
        </p:txBody>
      </p:sp>
    </p:spTree>
    <p:extLst>
      <p:ext uri="{BB962C8B-B14F-4D97-AF65-F5344CB8AC3E}">
        <p14:creationId xmlns:p14="http://schemas.microsoft.com/office/powerpoint/2010/main" val="3239727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Stopiwch i wylio'r fideo a gweld os y gallwch adnabod y canlynol:</a:t>
            </a:r>
          </a:p>
          <a:p>
            <a:r>
              <a:rPr lang="cy-GB" sz="1800" b="0" i="0" u="none" strike="noStrike" cap="none" baseline="0">
                <a:solidFill>
                  <a:srgbClr val="000000"/>
                </a:solidFill>
                <a:effectLst/>
                <a:uFillTx/>
                <a:latin typeface="Arial"/>
              </a:rPr>
              <a:t>Pa reolau difudd sy'n cael eu gweithredu yma?</a:t>
            </a:r>
          </a:p>
          <a:p>
            <a:r>
              <a:rPr lang="cy-GB" sz="1800" b="0" i="0" u="none" strike="noStrike" cap="none" baseline="0">
                <a:solidFill>
                  <a:srgbClr val="000000"/>
                </a:solidFill>
                <a:effectLst/>
                <a:uFillTx/>
                <a:latin typeface="Arial"/>
              </a:rPr>
              <a:t>Beth yw ei ffyrdd o oedi?</a:t>
            </a:r>
          </a:p>
          <a:p>
            <a:r>
              <a:rPr lang="cy-GB" sz="1800" b="0" i="0" u="none" strike="noStrike" cap="none" baseline="0">
                <a:solidFill>
                  <a:srgbClr val="000000"/>
                </a:solidFill>
                <a:effectLst/>
                <a:uFillTx/>
                <a:latin typeface="Arial"/>
              </a:rPr>
              <a:t>Beth yw canlyniadau ei oedi?</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16</a:t>
            </a:fld>
            <a:endParaRPr lang="en-US" altLang="en-US"/>
          </a:p>
        </p:txBody>
      </p:sp>
    </p:spTree>
    <p:extLst>
      <p:ext uri="{BB962C8B-B14F-4D97-AF65-F5344CB8AC3E}">
        <p14:creationId xmlns:p14="http://schemas.microsoft.com/office/powerpoint/2010/main" val="2246698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cy-GB" sz="1800" b="0" i="0" u="none" strike="noStrike" cap="none" baseline="0" dirty="0">
                <a:solidFill>
                  <a:srgbClr val="000000"/>
                </a:solidFill>
                <a:effectLst/>
                <a:uFillTx/>
                <a:latin typeface="Arial"/>
              </a:rPr>
              <a:t>Rydym ychydig mwy ymwybodol yn awr o'r hyn rydym yn ei wneud. Dylai hyn ein helpu i oresgyn yr awydd i oedi.</a:t>
            </a:r>
          </a:p>
          <a:p>
            <a:endParaRPr lang="en-GB" altLang="en-US" dirty="0"/>
          </a:p>
          <a:p>
            <a:r>
              <a:rPr lang="cy-GB" sz="1800" b="0" i="0" u="none" strike="noStrike" cap="none" baseline="0" dirty="0">
                <a:solidFill>
                  <a:srgbClr val="000000"/>
                </a:solidFill>
                <a:effectLst/>
                <a:uFillTx/>
                <a:latin typeface="Arial"/>
              </a:rPr>
              <a:t>Gallwn ddechrau trwy herio ein rheolau a'n rhagdybiaethau.  </a:t>
            </a:r>
          </a:p>
          <a:p>
            <a:endParaRPr lang="en-GB" altLang="en-US" dirty="0"/>
          </a:p>
          <a:p>
            <a:r>
              <a:rPr lang="cy-GB" sz="1800" b="0" i="0" u="none" strike="noStrike" cap="none" baseline="0" dirty="0">
                <a:solidFill>
                  <a:srgbClr val="000000"/>
                </a:solidFill>
                <a:effectLst/>
                <a:uFillTx/>
                <a:latin typeface="Arial"/>
              </a:rPr>
              <a:t>Treuliwch ychydig o amser i stopio a meddwl am sut y gallwch herio </a:t>
            </a:r>
            <a:r>
              <a:rPr lang="cy-GB" sz="1800" b="0" u="none" strike="noStrike" cap="none" baseline="0" dirty="0">
                <a:solidFill>
                  <a:srgbClr val="000000"/>
                </a:solidFill>
                <a:effectLst/>
                <a:uFillTx/>
                <a:latin typeface="Arial"/>
              </a:rPr>
              <a:t>eich </a:t>
            </a:r>
            <a:r>
              <a:rPr lang="cy-GB" sz="1800" b="0" i="0" u="none" strike="noStrike" cap="none" baseline="0" dirty="0">
                <a:solidFill>
                  <a:srgbClr val="000000"/>
                </a:solidFill>
                <a:effectLst/>
                <a:uFillTx/>
                <a:latin typeface="Arial"/>
              </a:rPr>
              <a:t>rheolau a'ch rhagdybiaethau chi.</a:t>
            </a:r>
          </a:p>
          <a:p>
            <a:endParaRPr lang="en-GB" altLang="en-US" dirty="0"/>
          </a:p>
          <a:p>
            <a:r>
              <a:rPr lang="cy-GB" sz="1800" b="0" i="0" u="none" strike="noStrike" cap="none" baseline="0" dirty="0">
                <a:solidFill>
                  <a:srgbClr val="000000"/>
                </a:solidFill>
                <a:effectLst/>
                <a:uFillTx/>
                <a:latin typeface="Arial"/>
              </a:rPr>
              <a:t>Sylwch. Peidiwch â phoeni os ydych dal ddim yn gwybod beth sy'n gwneud i chi oedi. Weithiau mae'n anodd gweld pethau ein hunain. Efallai y bydd angen mwy o help arnom i weld beth yw'r rheolau sylfaenol sydd gennym ... efallai siarad â rhywun fel tiwtor, ffrind, aelod o'r teulu neu'r gwasanaeth cwnsela.</a:t>
            </a:r>
          </a:p>
          <a:p>
            <a:endParaRPr lang="en-GB" altLang="en-US" dirty="0"/>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17</a:t>
            </a:fld>
            <a:endParaRPr lang="en-US" altLang="en-US"/>
          </a:p>
        </p:txBody>
      </p:sp>
    </p:spTree>
    <p:extLst>
      <p:ext uri="{BB962C8B-B14F-4D97-AF65-F5344CB8AC3E}">
        <p14:creationId xmlns:p14="http://schemas.microsoft.com/office/powerpoint/2010/main" val="226833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Bod yn ymwybodol o rywbeth yw'r cam cyntaf tuag at newid</a:t>
            </a:r>
          </a:p>
          <a:p>
            <a:r>
              <a:rPr lang="cy-GB" sz="1800" b="0" i="0" u="none" strike="noStrike" cap="none" baseline="0">
                <a:solidFill>
                  <a:srgbClr val="000000"/>
                </a:solidFill>
                <a:effectLst/>
                <a:uFillTx/>
                <a:latin typeface="Arial"/>
              </a:rPr>
              <a:t>Heriwch eich rheolau a'ch rhagdybiaethau difudd  </a:t>
            </a:r>
          </a:p>
          <a:p>
            <a:r>
              <a:rPr lang="cy-GB" sz="1800" b="0" i="0" u="none" strike="noStrike" cap="none" baseline="0">
                <a:solidFill>
                  <a:srgbClr val="000000"/>
                </a:solidFill>
                <a:effectLst/>
                <a:uFillTx/>
                <a:latin typeface="Arial"/>
              </a:rPr>
              <a:t>Er enghraifft:  </a:t>
            </a:r>
          </a:p>
          <a:p>
            <a:r>
              <a:rPr lang="cy-GB" sz="1800" b="0" i="0" u="none" strike="noStrike" cap="none" baseline="0">
                <a:solidFill>
                  <a:srgbClr val="000000"/>
                </a:solidFill>
                <a:effectLst/>
                <a:uFillTx/>
                <a:latin typeface="Arial"/>
              </a:rPr>
              <a:t>Nid yw fy mherfformiad ar y dasg hon yn adlewyrchu fy hunan werth</a:t>
            </a:r>
          </a:p>
          <a:p>
            <a:r>
              <a:rPr lang="cy-GB" sz="1800" b="0" i="0" u="none" strike="noStrike" cap="none" baseline="0">
                <a:solidFill>
                  <a:srgbClr val="000000"/>
                </a:solidFill>
                <a:effectLst/>
                <a:uFillTx/>
                <a:latin typeface="Arial"/>
              </a:rPr>
              <a:t>Efallai nad wyf yn hoffi rhywbeth, ond gallaf ei oddef</a:t>
            </a:r>
          </a:p>
          <a:p>
            <a:r>
              <a:rPr lang="cy-GB" sz="1800" b="0" i="0" u="none" strike="noStrike" cap="none" baseline="0">
                <a:solidFill>
                  <a:srgbClr val="000000"/>
                </a:solidFill>
                <a:effectLst/>
                <a:uFillTx/>
                <a:latin typeface="Arial"/>
              </a:rPr>
              <a:t>Ydw i wir yn gorfod aros hyd nes bod gen i bopeth cyn y gallaf ddechrau arni?</a:t>
            </a:r>
          </a:p>
          <a:p>
            <a:endParaRPr lang="en-GB"/>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18</a:t>
            </a:fld>
            <a:endParaRPr lang="en-US" altLang="en-US"/>
          </a:p>
        </p:txBody>
      </p:sp>
    </p:spTree>
    <p:extLst>
      <p:ext uri="{BB962C8B-B14F-4D97-AF65-F5344CB8AC3E}">
        <p14:creationId xmlns:p14="http://schemas.microsoft.com/office/powerpoint/2010/main" val="685392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dirty="0">
                <a:solidFill>
                  <a:srgbClr val="000000"/>
                </a:solidFill>
                <a:effectLst/>
                <a:uFillTx/>
                <a:latin typeface="Arial"/>
              </a:rPr>
              <a:t>Pethau a all eich helpu i oddef teimlo'n anghysurus</a:t>
            </a:r>
          </a:p>
          <a:p>
            <a:endParaRPr lang="en-GB" altLang="en-US" dirty="0"/>
          </a:p>
          <a:p>
            <a:r>
              <a:rPr lang="cy-GB" sz="1800" b="0" i="0" u="none" strike="noStrike" cap="none" baseline="0" dirty="0">
                <a:solidFill>
                  <a:srgbClr val="000000"/>
                </a:solidFill>
                <a:effectLst/>
                <a:uFillTx/>
                <a:latin typeface="Arial"/>
              </a:rPr>
              <a:t>Ymwybyddiaeth ofalgar - cymryd amser i sylwi ar beth sy'n mynd ymlaen yn eich meddwl, eich emosiynau, eich corff. Ennyn chwilfrydedd mewn ffordd anfeirniadol,</a:t>
            </a:r>
          </a:p>
          <a:p>
            <a:r>
              <a:rPr lang="cy-GB" sz="1800" b="0" i="0" u="none" strike="noStrike" cap="none" baseline="0" dirty="0">
                <a:solidFill>
                  <a:srgbClr val="000000"/>
                </a:solidFill>
                <a:effectLst/>
                <a:uFillTx/>
                <a:latin typeface="Arial"/>
              </a:rPr>
              <a:t>Derbyn (rwy'n gwybod, mae hwn yn gysyniad anodd) mai fel hyn y mae pethau - gollwng gafael ar yr awydd i newid pethau</a:t>
            </a:r>
          </a:p>
          <a:p>
            <a:r>
              <a:rPr lang="cy-GB" sz="1800" b="0" i="0" u="none" strike="noStrike" cap="none" baseline="0" dirty="0">
                <a:solidFill>
                  <a:srgbClr val="000000"/>
                </a:solidFill>
                <a:effectLst/>
                <a:uFillTx/>
                <a:latin typeface="Arial"/>
              </a:rPr>
              <a:t>Meddyliwch am y teimlad anghysurus fel rhywbeth sy'n mynd heibio.</a:t>
            </a:r>
          </a:p>
          <a:p>
            <a:endParaRPr lang="en-GB" dirty="0"/>
          </a:p>
          <a:p>
            <a:r>
              <a:rPr lang="cy-GB" sz="1800" b="0" i="0" u="none" strike="noStrike" cap="none" baseline="0" dirty="0">
                <a:solidFill>
                  <a:srgbClr val="000000"/>
                </a:solidFill>
                <a:effectLst/>
                <a:uFillTx/>
                <a:latin typeface="Arial"/>
              </a:rPr>
              <a:t>I ymarfer ymwybyddiaeth ofalgar, rhowch gynnig ar yr ymarfer anadlu 3 munud, sydd ynghlwm.</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19</a:t>
            </a:fld>
            <a:endParaRPr lang="en-US" altLang="en-US"/>
          </a:p>
        </p:txBody>
      </p:sp>
    </p:spTree>
    <p:extLst>
      <p:ext uri="{BB962C8B-B14F-4D97-AF65-F5344CB8AC3E}">
        <p14:creationId xmlns:p14="http://schemas.microsoft.com/office/powerpoint/2010/main" val="815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dirty="0">
                <a:solidFill>
                  <a:srgbClr val="000000"/>
                </a:solidFill>
                <a:effectLst/>
                <a:uFillTx/>
                <a:latin typeface="Arial"/>
              </a:rPr>
              <a:t>Pwrpas y gweithdy hwn yw eich helpu i symud o 'oedi' i 'wneud'.</a:t>
            </a:r>
          </a:p>
          <a:p>
            <a:endParaRPr lang="en-GB" dirty="0"/>
          </a:p>
          <a:p>
            <a:r>
              <a:rPr lang="cy-GB" sz="1800" b="0" i="0" u="none" strike="noStrike" cap="none" baseline="0" dirty="0">
                <a:solidFill>
                  <a:srgbClr val="000000"/>
                </a:solidFill>
                <a:effectLst/>
                <a:uFillTx/>
                <a:latin typeface="Arial"/>
              </a:rPr>
              <a:t>Mae rhan gyntaf y cyflwyniad yn edrych yn fanylach ar oedi, yn eich helpu i adnabod a deall (efallai) y rhesymau pam eich bod yn oedi, cyn symud i strategaethau i'w oresgyn.</a:t>
            </a:r>
          </a:p>
          <a:p>
            <a:endParaRPr lang="en-GB" dirty="0"/>
          </a:p>
          <a:p>
            <a:r>
              <a:rPr lang="cy-GB" sz="1800" b="0" i="0" u="none" strike="noStrike" cap="none" baseline="0" dirty="0">
                <a:solidFill>
                  <a:srgbClr val="000000"/>
                </a:solidFill>
                <a:effectLst/>
                <a:uFillTx/>
                <a:latin typeface="Arial"/>
              </a:rPr>
              <a:t>Ar ddiwedd y gweithdy, gobeithio y byddwch yn gallu nodi'r uchod [Darllenwch y sleid]</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2</a:t>
            </a:fld>
            <a:endParaRPr lang="en-US" altLang="en-US"/>
          </a:p>
        </p:txBody>
      </p:sp>
    </p:spTree>
    <p:extLst>
      <p:ext uri="{BB962C8B-B14F-4D97-AF65-F5344CB8AC3E}">
        <p14:creationId xmlns:p14="http://schemas.microsoft.com/office/powerpoint/2010/main" val="2226002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dirty="0">
                <a:solidFill>
                  <a:srgbClr val="000000"/>
                </a:solidFill>
                <a:effectLst/>
                <a:uFillTx/>
                <a:latin typeface="Arial"/>
              </a:rPr>
              <a:t>Y broblem gyda'r esgusodion yw bod ganddynt ychydig o wirionedd, felly maent yn gredadwy.</a:t>
            </a:r>
          </a:p>
          <a:p>
            <a:r>
              <a:rPr lang="cy-GB" sz="1800" b="0" i="0" u="none" strike="noStrike" cap="none" baseline="0" dirty="0">
                <a:solidFill>
                  <a:srgbClr val="000000"/>
                </a:solidFill>
                <a:effectLst/>
                <a:uFillTx/>
                <a:latin typeface="Arial"/>
              </a:rPr>
              <a:t>Edrychwch ar y ffordd y mae'r esgusodion nodweddiadol hyn yn cael eu gwrthod.  A fyddai hyn yn gweithio i chi?</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20</a:t>
            </a:fld>
            <a:endParaRPr lang="en-US" altLang="en-US"/>
          </a:p>
        </p:txBody>
      </p:sp>
    </p:spTree>
    <p:extLst>
      <p:ext uri="{BB962C8B-B14F-4D97-AF65-F5344CB8AC3E}">
        <p14:creationId xmlns:p14="http://schemas.microsoft.com/office/powerpoint/2010/main" val="357995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Efallai y gall ofyn y cwestiynau hyn eich helpu i wrthod esgusodion oedi?</a:t>
            </a:r>
          </a:p>
          <a:p>
            <a:endParaRPr lang="en-GB" altLang="en-US"/>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21</a:t>
            </a:fld>
            <a:endParaRPr lang="en-US" altLang="en-US"/>
          </a:p>
        </p:txBody>
      </p:sp>
    </p:spTree>
    <p:extLst>
      <p:ext uri="{BB962C8B-B14F-4D97-AF65-F5344CB8AC3E}">
        <p14:creationId xmlns:p14="http://schemas.microsoft.com/office/powerpoint/2010/main" val="1021867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Mae pobl sy'n oedi yn dibynnu ar straen er mwyn cyflawni pethau..</a:t>
            </a:r>
          </a:p>
          <a:p>
            <a:r>
              <a:rPr lang="cy-GB" sz="1800" b="0" i="0" u="none" strike="noStrike" cap="none" baseline="0">
                <a:solidFill>
                  <a:srgbClr val="000000"/>
                </a:solidFill>
                <a:effectLst/>
                <a:uFillTx/>
                <a:latin typeface="Arial"/>
              </a:rPr>
              <a:t>sy'n achosi llawer o straen!</a:t>
            </a:r>
          </a:p>
          <a:p>
            <a:endParaRPr lang="en-GB" altLang="en-US"/>
          </a:p>
          <a:p>
            <a:r>
              <a:rPr lang="cy-GB" sz="1800" b="0" i="0" u="none" strike="noStrike" cap="none" baseline="0">
                <a:solidFill>
                  <a:srgbClr val="000000"/>
                </a:solidFill>
                <a:effectLst/>
                <a:uFillTx/>
                <a:latin typeface="Arial"/>
              </a:rPr>
              <a:t>Gadewch i ni herio hyn..</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22</a:t>
            </a:fld>
            <a:endParaRPr lang="en-US" altLang="en-US"/>
          </a:p>
        </p:txBody>
      </p:sp>
    </p:spTree>
    <p:extLst>
      <p:ext uri="{BB962C8B-B14F-4D97-AF65-F5344CB8AC3E}">
        <p14:creationId xmlns:p14="http://schemas.microsoft.com/office/powerpoint/2010/main" val="4024890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cy-GB" sz="1800" b="0" i="0" u="none" strike="noStrike" cap="none" baseline="0" dirty="0">
                <a:solidFill>
                  <a:srgbClr val="000000"/>
                </a:solidFill>
                <a:effectLst/>
                <a:uFillTx/>
                <a:latin typeface="Arial"/>
              </a:rPr>
              <a:t>Felly gadewch i ni edrych ar yr hyn sy'n digwydd go wir.</a:t>
            </a:r>
          </a:p>
          <a:p>
            <a:endParaRPr lang="en-GB" altLang="en-US" dirty="0"/>
          </a:p>
          <a:p>
            <a:r>
              <a:rPr lang="cy-GB" sz="1800" b="0" i="0" u="none" strike="noStrike" cap="none" baseline="0" dirty="0">
                <a:solidFill>
                  <a:srgbClr val="000000"/>
                </a:solidFill>
                <a:effectLst/>
                <a:uFillTx/>
                <a:latin typeface="Arial"/>
              </a:rPr>
              <a:t>Mae gennych ddewis pan rydych yn deffro.  Aros yn y gwely (teimlad cadarnhaol, +6) neu mynd i’r ‘</a:t>
            </a:r>
            <a:r>
              <a:rPr lang="cy-GB" sz="1800" b="0" i="0" u="none" strike="noStrike" cap="none" baseline="0" dirty="0" err="1">
                <a:solidFill>
                  <a:srgbClr val="000000"/>
                </a:solidFill>
                <a:effectLst/>
                <a:uFillTx/>
                <a:latin typeface="Arial"/>
              </a:rPr>
              <a:t>POPs</a:t>
            </a:r>
            <a:r>
              <a:rPr lang="cy-GB" sz="1800" b="0" i="0" u="none" strike="noStrike" cap="none" baseline="0" dirty="0">
                <a:solidFill>
                  <a:srgbClr val="000000"/>
                </a:solidFill>
                <a:effectLst/>
                <a:uFillTx/>
                <a:latin typeface="Arial"/>
              </a:rPr>
              <a:t>’ – cyflwyniad y bydd y seicolegwyr yn gwybod amdano (teimlad negyddol, -8).</a:t>
            </a:r>
          </a:p>
          <a:p>
            <a:endParaRPr lang="en-GB" altLang="en-US" dirty="0"/>
          </a:p>
          <a:p>
            <a:r>
              <a:rPr lang="cy-GB" sz="1800" b="0" i="0" u="none" strike="noStrike" cap="none" baseline="0" dirty="0">
                <a:solidFill>
                  <a:srgbClr val="000000"/>
                </a:solidFill>
                <a:effectLst/>
                <a:uFillTx/>
                <a:latin typeface="Arial"/>
              </a:rPr>
              <a:t>Yn nes ymlaen, ar ôl aros yn y gwely, rydych yn teimlo'n flin gyda chi eich hun (-8).  Ond pe byddech chi'n mynd i’r </a:t>
            </a:r>
            <a:r>
              <a:rPr lang="cy-GB" sz="1800" b="0" i="0" u="none" strike="noStrike" cap="none" baseline="0" dirty="0" err="1">
                <a:solidFill>
                  <a:srgbClr val="000000"/>
                </a:solidFill>
                <a:effectLst/>
                <a:uFillTx/>
                <a:latin typeface="Arial"/>
              </a:rPr>
              <a:t>POPs</a:t>
            </a:r>
            <a:r>
              <a:rPr lang="cy-GB" sz="1800" b="0" i="0" u="none" strike="noStrike" cap="none" baseline="0" dirty="0">
                <a:solidFill>
                  <a:srgbClr val="000000"/>
                </a:solidFill>
                <a:effectLst/>
                <a:uFillTx/>
                <a:latin typeface="Arial"/>
              </a:rPr>
              <a:t>, byddech chi'n teimlo'n dda yn nes ymlaen (+8)!  Yr wythnos nesaf, pe byddech wedi aros yn y gwely, byddai gennych yr un penderfyniad i'w wneud (+6) os arhoswch yn y gwely eto, ac yna -8 pan fyddwch yn teimlo'n flin gyda chi eich hun.  </a:t>
            </a:r>
          </a:p>
          <a:p>
            <a:endParaRPr lang="en-GB" altLang="en-US" dirty="0"/>
          </a:p>
          <a:p>
            <a:r>
              <a:rPr lang="cy-GB" sz="1800" b="0" i="0" u="none" strike="noStrike" cap="none" baseline="0" dirty="0">
                <a:solidFill>
                  <a:srgbClr val="000000"/>
                </a:solidFill>
                <a:effectLst/>
                <a:uFillTx/>
                <a:latin typeface="Arial"/>
              </a:rPr>
              <a:t>Gweld sut mae hyn yn gweithio a chyfrif y sgoriau.  </a:t>
            </a:r>
          </a:p>
          <a:p>
            <a:endParaRPr lang="en-GB" altLang="en-US" dirty="0"/>
          </a:p>
          <a:p>
            <a:r>
              <a:rPr lang="cy-GB" sz="1800" b="0" i="0" u="none" strike="noStrike" cap="none" baseline="0" dirty="0">
                <a:solidFill>
                  <a:srgbClr val="000000"/>
                </a:solidFill>
                <a:effectLst/>
                <a:uFillTx/>
                <a:latin typeface="Arial"/>
              </a:rPr>
              <a:t>Mae straen yn eich ysgogi yn y diwedd, ond mae'n achosi llawer o straen!  Ac mae fel cysgod drosoch yn ystod yr amser hwnnw ac yn eich gwneud yn ddiflas beth bynnag, felly fyddai'n well i chi ei wneud yn gynharach!</a:t>
            </a:r>
          </a:p>
        </p:txBody>
      </p:sp>
      <p:sp>
        <p:nvSpPr>
          <p:cNvPr id="54276" name="Slide Number Placeholder 3"/>
          <p:cNvSpPr>
            <a:spLocks noGrp="1"/>
          </p:cNvSpPr>
          <p:nvPr>
            <p:ph type="sldNum" sz="quarter" idx="5"/>
          </p:nvPr>
        </p:nvSpPr>
        <p:spPr bwMode="auto">
          <a:noFill/>
          <a:ln>
            <a:miter lim="800000"/>
          </a:ln>
        </p:spPr>
        <p:txBody>
          <a:bodyPr/>
          <a:lstStyle/>
          <a:p>
            <a:fld id="{C09D28C1-156D-4E64-B517-622DEAF93F69}" type="slidenum">
              <a:rPr lang="en-US" altLang="en-US"/>
              <a:t>23</a:t>
            </a:fld>
            <a:endParaRPr lang="en-US" altLang="en-US"/>
          </a:p>
        </p:txBody>
      </p:sp>
    </p:spTree>
    <p:extLst>
      <p:ext uri="{BB962C8B-B14F-4D97-AF65-F5344CB8AC3E}">
        <p14:creationId xmlns:p14="http://schemas.microsoft.com/office/powerpoint/2010/main" val="2975708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dirty="0">
                <a:solidFill>
                  <a:srgbClr val="000000"/>
                </a:solidFill>
                <a:effectLst/>
                <a:uFillTx/>
                <a:latin typeface="Arial"/>
              </a:rPr>
              <a:t>Gweler taflen ar wahân, ynghlwm, am fanylion pob un.</a:t>
            </a:r>
          </a:p>
          <a:p>
            <a:endParaRPr lang="en-GB" altLang="en-US" dirty="0"/>
          </a:p>
          <a:p>
            <a:r>
              <a:rPr lang="cy-GB" sz="1800" b="0" i="0" u="none" strike="noStrike" cap="none" baseline="0" dirty="0">
                <a:solidFill>
                  <a:srgbClr val="000000"/>
                </a:solidFill>
                <a:effectLst/>
                <a:uFillTx/>
                <a:latin typeface="Arial"/>
              </a:rPr>
              <a:t>Rhowch gynnig ar un peth newydd ar y tro. Os byddwch yn rhoi cynnig arnynt i gyd, gyda'i gilydd</a:t>
            </a:r>
          </a:p>
          <a:p>
            <a:r>
              <a:rPr lang="cy-GB" sz="1800" b="0" i="0" u="none" strike="noStrike" cap="none" baseline="0" dirty="0">
                <a:solidFill>
                  <a:srgbClr val="000000"/>
                </a:solidFill>
                <a:effectLst/>
                <a:uFillTx/>
                <a:latin typeface="Arial"/>
              </a:rPr>
              <a:t>efallai y byddwch yn teimlo eich bod wedi'ch gorlethu, yn gorweithio neu'n ddigalon.  Ac ni fyddwch yn gwybod pa un oedd yn gweithio.</a:t>
            </a:r>
          </a:p>
          <a:p>
            <a:endParaRPr lang="en-GB" altLang="en-US" dirty="0"/>
          </a:p>
          <a:p>
            <a:r>
              <a:rPr lang="cy-GB" sz="1800" b="0" i="0" u="none" strike="noStrike" cap="none" baseline="0" dirty="0">
                <a:solidFill>
                  <a:srgbClr val="000000"/>
                </a:solidFill>
                <a:effectLst/>
                <a:uFillTx/>
                <a:latin typeface="Arial"/>
              </a:rPr>
              <a:t>Gall ceisio gwneud gormod fod yn rhan o'r broblem.</a:t>
            </a:r>
          </a:p>
          <a:p>
            <a:r>
              <a:rPr lang="cy-GB" sz="1800" b="0" i="0" u="none" strike="noStrike" cap="none" baseline="0" dirty="0">
                <a:solidFill>
                  <a:srgbClr val="000000"/>
                </a:solidFill>
                <a:effectLst/>
                <a:uFillTx/>
                <a:latin typeface="Arial"/>
              </a:rPr>
              <a:t>Felly arafwch.</a:t>
            </a:r>
          </a:p>
          <a:p>
            <a:endParaRPr lang="en-GB" altLang="en-US" dirty="0"/>
          </a:p>
          <a:p>
            <a:r>
              <a:rPr lang="cy-GB" sz="1800" b="0" i="0" u="none" strike="noStrike" cap="none" baseline="0" dirty="0">
                <a:solidFill>
                  <a:srgbClr val="000000"/>
                </a:solidFill>
                <a:effectLst/>
                <a:uFillTx/>
                <a:latin typeface="Arial"/>
              </a:rPr>
              <a:t>Peidiwch â disgwyl i'r oedi ddod i ben yfory.  </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24</a:t>
            </a:fld>
            <a:endParaRPr lang="en-US" altLang="en-US"/>
          </a:p>
        </p:txBody>
      </p:sp>
    </p:spTree>
    <p:extLst>
      <p:ext uri="{BB962C8B-B14F-4D97-AF65-F5344CB8AC3E}">
        <p14:creationId xmlns:p14="http://schemas.microsoft.com/office/powerpoint/2010/main" val="1400545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dirty="0">
                <a:solidFill>
                  <a:srgbClr val="000000"/>
                </a:solidFill>
                <a:effectLst/>
                <a:uFillTx/>
                <a:latin typeface="Arial"/>
              </a:rPr>
              <a:t>Er mwyn cynyddu cymhelliant:</a:t>
            </a:r>
          </a:p>
          <a:p>
            <a:endParaRPr lang="en-GB" altLang="en-US" dirty="0"/>
          </a:p>
          <a:p>
            <a:r>
              <a:rPr lang="cy-GB" sz="1800" b="0" i="0" u="none" strike="noStrike" cap="none" baseline="0" dirty="0">
                <a:solidFill>
                  <a:srgbClr val="000000"/>
                </a:solidFill>
                <a:effectLst/>
                <a:uFillTx/>
                <a:latin typeface="Arial"/>
              </a:rPr>
              <a:t>Gwnewch y rhai ar y top yn fwy</a:t>
            </a:r>
          </a:p>
          <a:p>
            <a:r>
              <a:rPr lang="cy-GB" sz="1800" b="0" i="0" u="none" strike="noStrike" cap="none" baseline="0" dirty="0">
                <a:solidFill>
                  <a:srgbClr val="000000"/>
                </a:solidFill>
                <a:effectLst/>
                <a:uFillTx/>
                <a:latin typeface="Arial"/>
              </a:rPr>
              <a:t>	disgwyliad o lwyddiant</a:t>
            </a:r>
          </a:p>
          <a:p>
            <a:r>
              <a:rPr lang="cy-GB" sz="1800" b="0" i="0" u="none" strike="noStrike" cap="none" baseline="0" dirty="0">
                <a:solidFill>
                  <a:srgbClr val="000000"/>
                </a:solidFill>
                <a:effectLst/>
                <a:uFillTx/>
                <a:latin typeface="Arial"/>
              </a:rPr>
              <a:t>	gwerth yn yr hyn rydych yn ei wneud</a:t>
            </a:r>
          </a:p>
          <a:p>
            <a:endParaRPr lang="en-GB" altLang="en-US" dirty="0"/>
          </a:p>
          <a:p>
            <a:r>
              <a:rPr lang="cy-GB" sz="1800" b="0" i="0" u="none" strike="noStrike" cap="none" baseline="0" dirty="0">
                <a:solidFill>
                  <a:srgbClr val="000000"/>
                </a:solidFill>
                <a:effectLst/>
                <a:uFillTx/>
                <a:latin typeface="Arial"/>
              </a:rPr>
              <a:t>Gwnewch y rhai ar y gwaelod yn llai</a:t>
            </a:r>
          </a:p>
          <a:p>
            <a:r>
              <a:rPr lang="cy-GB" sz="1800" b="0" i="0" u="none" strike="noStrike" cap="none" baseline="0" dirty="0">
                <a:solidFill>
                  <a:srgbClr val="000000"/>
                </a:solidFill>
                <a:effectLst/>
                <a:uFillTx/>
                <a:latin typeface="Arial"/>
              </a:rPr>
              <a:t>	ymddwyn yn fyrbwyll a gwneud rhywbeth arall</a:t>
            </a:r>
          </a:p>
          <a:p>
            <a:r>
              <a:rPr lang="cy-GB" sz="1800" b="0" i="0" u="none" strike="noStrike" cap="none" baseline="0" dirty="0">
                <a:solidFill>
                  <a:srgbClr val="000000"/>
                </a:solidFill>
                <a:effectLst/>
                <a:uFillTx/>
                <a:latin typeface="Arial"/>
              </a:rPr>
              <a:t>	amserlen</a:t>
            </a:r>
          </a:p>
          <a:p>
            <a:endParaRPr lang="en-GB" dirty="0"/>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25</a:t>
            </a:fld>
            <a:endParaRPr lang="en-US" altLang="en-US"/>
          </a:p>
        </p:txBody>
      </p:sp>
    </p:spTree>
    <p:extLst>
      <p:ext uri="{BB962C8B-B14F-4D97-AF65-F5344CB8AC3E}">
        <p14:creationId xmlns:p14="http://schemas.microsoft.com/office/powerpoint/2010/main" val="3390891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dirty="0">
                <a:solidFill>
                  <a:srgbClr val="000000"/>
                </a:solidFill>
                <a:effectLst/>
                <a:uFillTx/>
                <a:latin typeface="Arial"/>
              </a:rPr>
              <a:t>Rhowch gynnig ar yr ymarfer hwn (cyfarwyddiadau ynghlwm). Mae ychydig fel </a:t>
            </a:r>
            <a:r>
              <a:rPr lang="cy-GB" sz="1800" b="0" i="0" u="none" strike="noStrike" cap="none" baseline="0" dirty="0" err="1">
                <a:solidFill>
                  <a:srgbClr val="000000"/>
                </a:solidFill>
                <a:effectLst/>
                <a:uFillTx/>
                <a:latin typeface="Arial"/>
              </a:rPr>
              <a:t>marmite</a:t>
            </a:r>
            <a:r>
              <a:rPr lang="cy-GB" sz="1800" b="0" i="0" u="none" strike="noStrike" cap="none" baseline="0" dirty="0">
                <a:solidFill>
                  <a:srgbClr val="000000"/>
                </a:solidFill>
                <a:effectLst/>
                <a:uFillTx/>
                <a:latin typeface="Arial"/>
              </a:rPr>
              <a:t> – rydych yn ei hoffi neu’n ei gasáu, ond i rai (fi, er enghraifft) mae wir yn gweithio.</a:t>
            </a:r>
          </a:p>
          <a:p>
            <a:r>
              <a:rPr lang="cy-GB" sz="1800" b="0" i="0" u="none" strike="noStrike" cap="none" baseline="0" dirty="0">
                <a:solidFill>
                  <a:srgbClr val="000000"/>
                </a:solidFill>
                <a:effectLst/>
                <a:uFillTx/>
                <a:latin typeface="Arial"/>
              </a:rPr>
              <a:t>Os yn bosibl, gofynnwch i rywun ei ddarllen i chi yn eich amser eich hun.</a:t>
            </a:r>
          </a:p>
          <a:p>
            <a:endParaRPr lang="en-GB" altLang="en-US" dirty="0"/>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26</a:t>
            </a:fld>
            <a:endParaRPr lang="en-US" altLang="en-US"/>
          </a:p>
        </p:txBody>
      </p:sp>
    </p:spTree>
    <p:extLst>
      <p:ext uri="{BB962C8B-B14F-4D97-AF65-F5344CB8AC3E}">
        <p14:creationId xmlns:p14="http://schemas.microsoft.com/office/powerpoint/2010/main" val="3668792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Darllenwch yr erthygl o'r Guardian</a:t>
            </a:r>
          </a:p>
          <a:p>
            <a:endParaRPr lang="en-GB"/>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27</a:t>
            </a:fld>
            <a:endParaRPr lang="en-US" altLang="en-US"/>
          </a:p>
        </p:txBody>
      </p:sp>
    </p:spTree>
    <p:extLst>
      <p:ext uri="{BB962C8B-B14F-4D97-AF65-F5344CB8AC3E}">
        <p14:creationId xmlns:p14="http://schemas.microsoft.com/office/powerpoint/2010/main" val="3153141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dirty="0">
                <a:solidFill>
                  <a:srgbClr val="000000"/>
                </a:solidFill>
                <a:effectLst/>
                <a:uFillTx/>
                <a:latin typeface="Arial"/>
              </a:rPr>
              <a:t>Darllenwch y crynodeb hwn o’r Cylch Gwneud yr ydym wedi bod yn ei drafod heddiw.</a:t>
            </a:r>
          </a:p>
          <a:p>
            <a:endParaRPr lang="en-GB" dirty="0"/>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28</a:t>
            </a:fld>
            <a:endParaRPr lang="en-US" altLang="en-US"/>
          </a:p>
        </p:txBody>
      </p:sp>
    </p:spTree>
    <p:extLst>
      <p:ext uri="{BB962C8B-B14F-4D97-AF65-F5344CB8AC3E}">
        <p14:creationId xmlns:p14="http://schemas.microsoft.com/office/powerpoint/2010/main" val="2856117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Pob lwc!</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29</a:t>
            </a:fld>
            <a:endParaRPr lang="en-US" altLang="en-US"/>
          </a:p>
        </p:txBody>
      </p:sp>
    </p:spTree>
    <p:extLst>
      <p:ext uri="{BB962C8B-B14F-4D97-AF65-F5344CB8AC3E}">
        <p14:creationId xmlns:p14="http://schemas.microsoft.com/office/powerpoint/2010/main" val="67549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Mae'r uchod yn un diffiniad o oedi.  Ydych chi’n cytuno?</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3</a:t>
            </a:fld>
            <a:endParaRPr lang="en-US" altLang="en-US"/>
          </a:p>
        </p:txBody>
      </p:sp>
    </p:spTree>
    <p:extLst>
      <p:ext uri="{BB962C8B-B14F-4D97-AF65-F5344CB8AC3E}">
        <p14:creationId xmlns:p14="http://schemas.microsoft.com/office/powerpoint/2010/main" val="372435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30</a:t>
            </a:fld>
            <a:endParaRPr lang="en-US" altLang="en-US"/>
          </a:p>
        </p:txBody>
      </p:sp>
    </p:spTree>
    <p:extLst>
      <p:ext uri="{BB962C8B-B14F-4D97-AF65-F5344CB8AC3E}">
        <p14:creationId xmlns:p14="http://schemas.microsoft.com/office/powerpoint/2010/main" val="26333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4875"/>
            <a:ext cx="5438775" cy="5000972"/>
          </a:xfrm>
        </p:spPr>
        <p:txBody>
          <a:bodyPr>
            <a:normAutofit fontScale="67500" lnSpcReduction="20000"/>
          </a:bodyPr>
          <a:lstStyle/>
          <a:p>
            <a:pPr>
              <a:defRPr/>
            </a:pPr>
            <a:r>
              <a:rPr lang="cy-GB" sz="1800" b="0" i="0" u="none" strike="noStrike" cap="none" baseline="0" dirty="0">
                <a:solidFill>
                  <a:srgbClr val="000000"/>
                </a:solidFill>
                <a:effectLst/>
                <a:uFillTx/>
                <a:latin typeface="Arial"/>
              </a:rPr>
              <a:t>Sut allwch ddweud eich bod yn oedi?</a:t>
            </a:r>
          </a:p>
          <a:p>
            <a:pPr>
              <a:defRPr/>
            </a:pPr>
            <a:r>
              <a:rPr lang="cy-GB" sz="1800" b="0" i="0" u="none" strike="noStrike" cap="none" baseline="0" dirty="0">
                <a:solidFill>
                  <a:srgbClr val="000000"/>
                </a:solidFill>
                <a:effectLst/>
                <a:uFillTx/>
                <a:latin typeface="Arial"/>
              </a:rPr>
              <a:t>Arwyddion oedi:</a:t>
            </a:r>
          </a:p>
          <a:p>
            <a:pPr>
              <a:defRPr/>
            </a:pPr>
            <a:r>
              <a:rPr lang="cy-GB" sz="1800" b="1" i="0" u="none" strike="noStrike" cap="none" baseline="0" dirty="0">
                <a:solidFill>
                  <a:srgbClr val="000000"/>
                </a:solidFill>
                <a:effectLst/>
                <a:uFillTx/>
                <a:latin typeface="Arial"/>
              </a:rPr>
              <a:t>Cael trafferth i ddechrau ar ddarn o waith neu adolygu: </a:t>
            </a:r>
            <a:r>
              <a:rPr lang="cy-GB" sz="1800" b="0" i="0" u="none" strike="noStrike" cap="none" baseline="0" dirty="0">
                <a:solidFill>
                  <a:srgbClr val="000000"/>
                </a:solidFill>
                <a:effectLst/>
                <a:uFillTx/>
                <a:latin typeface="Arial"/>
              </a:rPr>
              <a:t>Ydych chi'n gweld eich hun yn gohirio eich amser dechrau yn gyson a byth yn bwrw ati?  Ydych chi'n aml yn aros am yr 'adeg iawn' i ddechrau neu i gael eich ysbrydoli?</a:t>
            </a:r>
          </a:p>
          <a:p>
            <a:pPr>
              <a:defRPr/>
            </a:pPr>
            <a:r>
              <a:rPr lang="cy-GB" sz="1800" b="1" i="0" u="none" strike="noStrike" cap="none" baseline="0" dirty="0">
                <a:solidFill>
                  <a:srgbClr val="000000"/>
                </a:solidFill>
                <a:effectLst/>
                <a:uFillTx/>
                <a:latin typeface="Arial"/>
              </a:rPr>
              <a:t>Ysu am rywbeth i dynnu sylw: </a:t>
            </a:r>
            <a:r>
              <a:rPr lang="cy-GB" sz="1800" b="0" i="0" u="none" strike="noStrike" cap="none" baseline="0" dirty="0">
                <a:solidFill>
                  <a:srgbClr val="000000"/>
                </a:solidFill>
                <a:effectLst/>
                <a:uFillTx/>
                <a:latin typeface="Arial"/>
              </a:rPr>
              <a:t>A ydych yn methu gwrthsefyll yr angen i dacluso'ch ystafell, mynd i siopa, ffonio gartref ac yn y blaen pryd bynnag yr ydych yn ystyried dechrau gweithio?  A yw ffrindiau a chyfleoedd cymdeithasol yn gallu mynd â'ch sylw oddi wrth eich gwaith yn hawdd?</a:t>
            </a:r>
          </a:p>
          <a:p>
            <a:pPr>
              <a:defRPr/>
            </a:pPr>
            <a:r>
              <a:rPr lang="cy-GB" sz="1800" b="1" i="0" u="none" strike="noStrike" cap="none" baseline="0" dirty="0">
                <a:solidFill>
                  <a:srgbClr val="000000"/>
                </a:solidFill>
                <a:effectLst/>
                <a:uFillTx/>
                <a:latin typeface="Arial"/>
              </a:rPr>
              <a:t>Gweithio'n aneffeithiol: </a:t>
            </a:r>
            <a:r>
              <a:rPr lang="cy-GB" sz="1800" b="0" i="0" u="none" strike="noStrike" cap="none" baseline="0" dirty="0">
                <a:solidFill>
                  <a:srgbClr val="000000"/>
                </a:solidFill>
                <a:effectLst/>
                <a:uFillTx/>
                <a:latin typeface="Arial"/>
              </a:rPr>
              <a:t>A ydych yn treulio amser yn y llyfrgell ond heb lawer i'w ddangos yn y diwedd? A ydych yn syllu ar ddarn gwag o bapur yn hytrach na dechrau ysgrifennu?</a:t>
            </a:r>
          </a:p>
          <a:p>
            <a:pPr>
              <a:defRPr/>
            </a:pPr>
            <a:r>
              <a:rPr lang="cy-GB" sz="1800" b="1" i="0" u="none" strike="noStrike" cap="none" baseline="0" dirty="0">
                <a:solidFill>
                  <a:srgbClr val="000000"/>
                </a:solidFill>
                <a:effectLst/>
                <a:uFillTx/>
                <a:latin typeface="Arial"/>
              </a:rPr>
              <a:t>Rhuthro ar y funud olaf:  </a:t>
            </a:r>
            <a:r>
              <a:rPr lang="cy-GB" sz="1800" b="0" i="0" u="none" strike="noStrike" cap="none" baseline="0" dirty="0">
                <a:solidFill>
                  <a:srgbClr val="000000"/>
                </a:solidFill>
                <a:effectLst/>
                <a:uFillTx/>
                <a:latin typeface="Arial"/>
              </a:rPr>
              <a:t>A ydych o'r diwedd yn gwneud eich gwaith i gyd trwy ruthro'n gyflym drwyddo noson cyn y dyddiad cau terfynol neu'r arholiad?  A ydych yn aml yn meddwl nad ydych wedi rhoi amser i chi eich hun i wneud  cyfiawnder â'r gwaith?</a:t>
            </a:r>
          </a:p>
          <a:p>
            <a:pPr>
              <a:defRPr/>
            </a:pPr>
            <a:r>
              <a:rPr lang="cy-GB" sz="1800" b="1" i="0" u="none" strike="noStrike" cap="none" baseline="0" dirty="0">
                <a:solidFill>
                  <a:srgbClr val="000000"/>
                </a:solidFill>
                <a:effectLst/>
                <a:uFillTx/>
                <a:latin typeface="Arial"/>
              </a:rPr>
              <a:t>Methu â gorffen gwaith mewn pryd:  </a:t>
            </a:r>
            <a:r>
              <a:rPr lang="cy-GB" sz="1800" b="0" i="0" u="none" strike="noStrike" cap="none" baseline="0" dirty="0">
                <a:solidFill>
                  <a:srgbClr val="000000"/>
                </a:solidFill>
                <a:effectLst/>
                <a:uFillTx/>
                <a:latin typeface="Arial"/>
              </a:rPr>
              <a:t>A ydych yn teimlo eich bod bob amser yn gofyn am estyniadau ac yn gwneud esgusodion? A ydych yn colli marciau gyda'ch gwaith oherwydd ei fod yn hwyr? A ydych yn ei chael hi'n anodd i fynd i ddosbarthiadau?</a:t>
            </a:r>
          </a:p>
          <a:p>
            <a:pPr>
              <a:defRPr/>
            </a:pPr>
            <a:r>
              <a:rPr lang="cy-GB" sz="1800" b="1" i="0" u="none" strike="noStrike" cap="none" baseline="0" dirty="0">
                <a:solidFill>
                  <a:srgbClr val="000000"/>
                </a:solidFill>
                <a:effectLst/>
                <a:uFillTx/>
                <a:latin typeface="Arial"/>
              </a:rPr>
              <a:t>Euogrwydd yn pwyso ar eich meddwl:  </a:t>
            </a:r>
            <a:r>
              <a:rPr lang="cy-GB" sz="1800" b="0" i="0" u="none" strike="noStrike" cap="none" baseline="0" dirty="0">
                <a:solidFill>
                  <a:srgbClr val="000000"/>
                </a:solidFill>
                <a:effectLst/>
                <a:uFillTx/>
                <a:latin typeface="Arial"/>
              </a:rPr>
              <a:t>A yw eich amser cymdeithasol ac ymlacio yn cael ei ddifetha gan y teimlad parhaus y dylech fod yn gweithio? A ydych yn teimlo'n aml bod gennych radd is nag y dylech fod wedi ei gael?</a:t>
            </a:r>
          </a:p>
          <a:p>
            <a:pPr>
              <a:defRPr/>
            </a:pPr>
            <a:r>
              <a:rPr lang="cy-GB" sz="1800" b="1" i="0" u="none" strike="noStrike" cap="none" baseline="0" dirty="0">
                <a:solidFill>
                  <a:srgbClr val="000000"/>
                </a:solidFill>
                <a:effectLst/>
                <a:uFillTx/>
                <a:latin typeface="Arial"/>
              </a:rPr>
              <a:t>Siom a hunan-gywilydd:  </a:t>
            </a:r>
            <a:r>
              <a:rPr lang="cy-GB" sz="1800" b="0" i="0" u="none" strike="noStrike" cap="none" baseline="0" dirty="0">
                <a:solidFill>
                  <a:srgbClr val="000000"/>
                </a:solidFill>
                <a:effectLst/>
                <a:uFillTx/>
                <a:latin typeface="Arial"/>
              </a:rPr>
              <a:t>A ydych yn teimlo eich bod yn siomi eich hun trwy ohirio pethau? A ydych yn ystyried eich hun fel myfyriwr diog a gwael? A ydych yn cymharu eich hun yn anffafriol gydag eraill oherwydd eich oedi?</a:t>
            </a:r>
          </a:p>
          <a:p>
            <a:pPr>
              <a:defRPr/>
            </a:pPr>
            <a:endParaRPr lang="en-GB" altLang="en-US" dirty="0"/>
          </a:p>
          <a:p>
            <a:r>
              <a:rPr lang="cy-GB" sz="1800" b="0" i="0" u="none" strike="noStrike" cap="none" baseline="0" dirty="0">
                <a:solidFill>
                  <a:srgbClr val="000000"/>
                </a:solidFill>
                <a:effectLst/>
                <a:uFillTx/>
                <a:latin typeface="Arial"/>
              </a:rPr>
              <a:t>Os ydych yn ateb 'ydw' i nifer o'r cwestiynau hyn, mae'n ddigon posibl eich bod wedi datblygu'r arfer o ohirio gwneud pethau.  </a:t>
            </a:r>
          </a:p>
          <a:p>
            <a:endParaRPr lang="en-GB" dirty="0"/>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4</a:t>
            </a:fld>
            <a:endParaRPr lang="en-US" altLang="en-US"/>
          </a:p>
        </p:txBody>
      </p:sp>
    </p:spTree>
    <p:extLst>
      <p:ext uri="{BB962C8B-B14F-4D97-AF65-F5344CB8AC3E}">
        <p14:creationId xmlns:p14="http://schemas.microsoft.com/office/powerpoint/2010/main" val="330552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0" i="0" u="none" strike="noStrike" cap="none" baseline="0" dirty="0">
                <a:solidFill>
                  <a:srgbClr val="000000"/>
                </a:solidFill>
                <a:effectLst/>
                <a:uFillTx/>
                <a:latin typeface="Arial"/>
              </a:rPr>
              <a:t>Efallai bod ychydig o gynnwys y fideo hwn yn swnio'n gyfarwydd?</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5</a:t>
            </a:fld>
            <a:endParaRPr lang="en-US" altLang="en-US"/>
          </a:p>
        </p:txBody>
      </p:sp>
    </p:spTree>
    <p:extLst>
      <p:ext uri="{BB962C8B-B14F-4D97-AF65-F5344CB8AC3E}">
        <p14:creationId xmlns:p14="http://schemas.microsoft.com/office/powerpoint/2010/main" val="346666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a:p>
            <a:r>
              <a:rPr lang="cy-GB" sz="1800" b="0" i="0" u="none" strike="noStrike" cap="none" baseline="0" dirty="0">
                <a:solidFill>
                  <a:srgbClr val="000000"/>
                </a:solidFill>
                <a:effectLst/>
                <a:uFillTx/>
                <a:latin typeface="Arial"/>
              </a:rPr>
              <a:t>Mae gan bob un ohonom ein hoff ffyrdd o weithio.  Os yw gadael i'r tensiwn gronni ychydig cyn i chi ddechrau arni yn gweithio'n dda i chi, yna nid oes unrhyw reswm pam y dylech newid. Fodd bynnag, os ydych yn mynd ar ei hôl hi fwyfwy gyda'ch gwaith ac yn y diwedd yn teimlo'n ddigalon am eich hun a'ch cwrs, yna mae angen mynd i'r afael â'r broblem.</a:t>
            </a:r>
          </a:p>
          <a:p>
            <a:endParaRPr lang="en-GB" altLang="en-US" dirty="0"/>
          </a:p>
          <a:p>
            <a:r>
              <a:rPr lang="cy-GB" sz="1800" b="0" i="0" u="none" strike="noStrike" cap="none" baseline="0" dirty="0">
                <a:solidFill>
                  <a:srgbClr val="000000"/>
                </a:solidFill>
                <a:effectLst/>
                <a:uFillTx/>
                <a:latin typeface="Arial"/>
              </a:rPr>
              <a:t>Gofynnwch i'ch hun, gyda beth yr ydych chi'n oedi.  Pa weithgareddau ydych chi'n eu gwneud yn hytrach?</a:t>
            </a:r>
          </a:p>
          <a:p>
            <a:endParaRPr lang="en-GB" altLang="en-US" dirty="0"/>
          </a:p>
          <a:p>
            <a:r>
              <a:rPr lang="cy-GB" sz="1800" b="0" i="0" u="none" strike="noStrike" cap="none" baseline="0" dirty="0">
                <a:solidFill>
                  <a:srgbClr val="000000"/>
                </a:solidFill>
                <a:effectLst/>
                <a:uFillTx/>
                <a:latin typeface="Arial"/>
              </a:rPr>
              <a:t>Dylech stopio'r cyflwyniad wrth i chi gwblhau cwestiynau 1 a 2 o'ch cynllun gweithredu personol, (ynghlwm).</a:t>
            </a:r>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6</a:t>
            </a:fld>
            <a:endParaRPr lang="en-US" altLang="en-US"/>
          </a:p>
        </p:txBody>
      </p:sp>
    </p:spTree>
    <p:extLst>
      <p:ext uri="{BB962C8B-B14F-4D97-AF65-F5344CB8AC3E}">
        <p14:creationId xmlns:p14="http://schemas.microsoft.com/office/powerpoint/2010/main" val="4198020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5000" lnSpcReduction="20000"/>
          </a:bodyPr>
          <a:lstStyle/>
          <a:p>
            <a:r>
              <a:rPr lang="cy-GB" sz="1800" b="0" i="0" u="none" strike="noStrike" cap="none" baseline="0" dirty="0">
                <a:solidFill>
                  <a:srgbClr val="000000"/>
                </a:solidFill>
                <a:effectLst/>
                <a:uFillTx/>
                <a:latin typeface="Arial"/>
              </a:rPr>
              <a:t>Gall deall rhai o'r achosion eich helpu i beidio â beio eich hun a galw eich hun yn ddiog.  Ac efallai y bydd yn eich annog i edrych ar atebion adeiladol.</a:t>
            </a:r>
          </a:p>
          <a:p>
            <a:endParaRPr lang="en-GB" altLang="en-US" dirty="0"/>
          </a:p>
          <a:p>
            <a:r>
              <a:rPr lang="cy-GB" sz="1800" b="1" i="0" u="none" strike="noStrike" cap="none" baseline="0" dirty="0" err="1">
                <a:solidFill>
                  <a:srgbClr val="000000"/>
                </a:solidFill>
                <a:effectLst/>
                <a:uFillTx/>
                <a:latin typeface="Arial"/>
              </a:rPr>
              <a:t>Casau</a:t>
            </a:r>
            <a:r>
              <a:rPr lang="cy-GB" sz="1800" b="1" i="0" u="none" strike="noStrike" cap="none" baseline="0" dirty="0">
                <a:solidFill>
                  <a:srgbClr val="000000"/>
                </a:solidFill>
                <a:effectLst/>
                <a:uFillTx/>
                <a:latin typeface="Arial"/>
              </a:rPr>
              <a:t> anghysur</a:t>
            </a:r>
          </a:p>
          <a:p>
            <a:r>
              <a:rPr lang="cy-GB" sz="1800" b="0" i="0" u="none" strike="noStrike" cap="none" baseline="0" dirty="0">
                <a:solidFill>
                  <a:srgbClr val="000000"/>
                </a:solidFill>
                <a:effectLst/>
                <a:uFillTx/>
                <a:latin typeface="Arial"/>
              </a:rPr>
              <a:t>Y peth cyntaf i'w gydnabod yw bod y dasg (gadewch i ni dybio ein bod yn siarad am waith academaidd) yn achosi anghysur. Mae llawer o'r gwaith angen ymdrech i ddechrau arni a gall fod yn dorcalonnus o anodd i'w gwblhau.  Dyna pam y mae graddau, gradd meistr a </a:t>
            </a:r>
            <a:r>
              <a:rPr lang="cy-GB" sz="1800" b="0" i="0" u="none" strike="noStrike" cap="none" baseline="0" dirty="0" err="1">
                <a:solidFill>
                  <a:srgbClr val="000000"/>
                </a:solidFill>
                <a:effectLst/>
                <a:uFillTx/>
                <a:latin typeface="Arial"/>
              </a:rPr>
              <a:t>PHDs</a:t>
            </a:r>
            <a:r>
              <a:rPr lang="cy-GB" sz="1800" b="0" i="0" u="none" strike="noStrike" cap="none" baseline="0" dirty="0">
                <a:solidFill>
                  <a:srgbClr val="000000"/>
                </a:solidFill>
                <a:effectLst/>
                <a:uFillTx/>
                <a:latin typeface="Arial"/>
              </a:rPr>
              <a:t> yn uchel eu parch. Efallai eich bod wedi mynd i'r arferiad o ohirio gwneud gwaith pryd bynnag y mae'n teimlo'n rhy heriol ac felly nid ydych erioed wedi dal </a:t>
            </a:r>
            <a:r>
              <a:rPr lang="cy-GB" sz="1800" b="0" i="0" u="none" strike="noStrike" cap="none" baseline="0" dirty="0" err="1">
                <a:solidFill>
                  <a:srgbClr val="000000"/>
                </a:solidFill>
                <a:effectLst/>
                <a:uFillTx/>
                <a:latin typeface="Arial"/>
              </a:rPr>
              <a:t>ati'n</a:t>
            </a:r>
            <a:r>
              <a:rPr lang="cy-GB" sz="1800" b="0" i="0" u="none" strike="noStrike" cap="none" baseline="0" dirty="0">
                <a:solidFill>
                  <a:srgbClr val="000000"/>
                </a:solidFill>
                <a:effectLst/>
                <a:uFillTx/>
                <a:latin typeface="Arial"/>
              </a:rPr>
              <a:t> ddigon hir i gyflawni pethau anghyfforddus.</a:t>
            </a:r>
          </a:p>
          <a:p>
            <a:r>
              <a:rPr lang="cy-GB" sz="1800" b="0" i="0" u="none" strike="noStrike" cap="none" baseline="0" dirty="0">
                <a:solidFill>
                  <a:srgbClr val="000000"/>
                </a:solidFill>
                <a:effectLst/>
                <a:uFillTx/>
                <a:latin typeface="Arial"/>
              </a:rPr>
              <a:t> </a:t>
            </a:r>
            <a:r>
              <a:rPr lang="cy-GB" sz="1800" b="1" i="0" u="none" strike="noStrike" cap="none" baseline="0" dirty="0">
                <a:solidFill>
                  <a:srgbClr val="000000"/>
                </a:solidFill>
                <a:effectLst/>
                <a:uFillTx/>
                <a:latin typeface="Arial"/>
              </a:rPr>
              <a:t>Diffyg hunan hyder</a:t>
            </a:r>
          </a:p>
          <a:p>
            <a:r>
              <a:rPr lang="cy-GB" sz="1800" b="0" i="0" u="none" strike="noStrike" cap="none" baseline="0" dirty="0">
                <a:solidFill>
                  <a:srgbClr val="000000"/>
                </a:solidFill>
                <a:effectLst/>
                <a:uFillTx/>
                <a:latin typeface="Arial"/>
              </a:rPr>
              <a:t>Pan fyddwch yn ei chael hi'n anodd (ac yn enwedig os yw hi'n ymddangos bod pobl eraill yn gweld pethau'n hawdd) efallai y byddwch yn dechrau meddwl nad ydych yn fyfyriwr da ac ni ddylech fod yma.  Gall myfyrwyr hollol alluog argyhoeddi eu hunain eu bod yn dwyllwyr ac nid ydynt yn haeddu bod yn y brifysgol pan maent mewn gwirionedd yn meddu ar lefel uchel o gyflawniad.</a:t>
            </a:r>
          </a:p>
          <a:p>
            <a:r>
              <a:rPr lang="cy-GB" sz="1800" b="1" i="0" u="none" strike="noStrike" cap="none" baseline="0" dirty="0">
                <a:solidFill>
                  <a:srgbClr val="000000"/>
                </a:solidFill>
                <a:effectLst/>
                <a:uFillTx/>
                <a:latin typeface="Arial"/>
              </a:rPr>
              <a:t>Cael eich llethu</a:t>
            </a:r>
          </a:p>
          <a:p>
            <a:r>
              <a:rPr lang="cy-GB" sz="1800" b="0" i="0" u="none" strike="noStrike" cap="none" baseline="0" dirty="0">
                <a:solidFill>
                  <a:srgbClr val="000000"/>
                </a:solidFill>
                <a:effectLst/>
                <a:uFillTx/>
                <a:latin typeface="Arial"/>
              </a:rPr>
              <a:t>Pan fydd gennych lawer o bethau eraill i'w gwneud, mae'n hawdd teimlo eich bod yn cael eich llethu ac felly yn eich rhwystro rhag dechrau arni.</a:t>
            </a:r>
          </a:p>
          <a:p>
            <a:r>
              <a:rPr lang="cy-GB" sz="1800" b="1" i="0" u="none" strike="noStrike" cap="none" baseline="0" dirty="0">
                <a:solidFill>
                  <a:srgbClr val="000000"/>
                </a:solidFill>
                <a:effectLst/>
                <a:uFillTx/>
                <a:latin typeface="Arial"/>
              </a:rPr>
              <a:t>Sgiliau astudio heb eu datblygu'n ddigonol</a:t>
            </a:r>
          </a:p>
          <a:p>
            <a:r>
              <a:rPr lang="cy-GB" sz="1800" b="0" i="0" u="none" strike="noStrike" cap="none" baseline="0" dirty="0">
                <a:solidFill>
                  <a:srgbClr val="000000"/>
                </a:solidFill>
                <a:effectLst/>
                <a:uFillTx/>
                <a:latin typeface="Arial"/>
              </a:rPr>
              <a:t>Os yw eich sgiliau wedi mynd yn rhydlyd, neu os nad ydych wedi dysgu unrhyw sgiliau, byddwch fel saer yn gweithio gydag offer gwael ... bydd popeth yn llawer anoddach.  Gellir datrys hyn trwy ddysgu ychydig o sgiliau astudio (e.e. dull adolygu) fel eich bod yn datblygu dulliau i oresgyn y broblem hon.  Llyfryn Sgiliau Astudio.</a:t>
            </a:r>
          </a:p>
          <a:p>
            <a:r>
              <a:rPr lang="cy-GB" sz="1800" b="1" i="0" u="none" strike="noStrike" cap="none" baseline="0" dirty="0">
                <a:solidFill>
                  <a:srgbClr val="000000"/>
                </a:solidFill>
                <a:effectLst/>
                <a:uFillTx/>
                <a:latin typeface="Arial"/>
              </a:rPr>
              <a:t>Disgwyliadau afrealistig</a:t>
            </a:r>
          </a:p>
          <a:p>
            <a:r>
              <a:rPr lang="cy-GB" sz="1800" b="0" i="0" u="none" strike="noStrike" cap="none" baseline="0" dirty="0">
                <a:solidFill>
                  <a:srgbClr val="000000"/>
                </a:solidFill>
                <a:effectLst/>
                <a:uFillTx/>
                <a:latin typeface="Arial"/>
              </a:rPr>
              <a:t>Os ydych yn gosod y disgwyliadau yn rhy uchel i chi eich hun, er enghraifft mae'n rhaid i mi gael 'A', neu mae'n rhaid i mi ysgrifennu 3,000 o eiriau heno, yna mae'n gwneud y dasg yn fwy, </a:t>
            </a:r>
            <a:r>
              <a:rPr lang="cy-GB" sz="1800" b="0" i="0" u="none" strike="noStrike" cap="none" baseline="0" dirty="0" err="1">
                <a:solidFill>
                  <a:srgbClr val="000000"/>
                </a:solidFill>
                <a:effectLst/>
                <a:uFillTx/>
                <a:latin typeface="Arial"/>
              </a:rPr>
              <a:t>efallai'n</a:t>
            </a:r>
            <a:r>
              <a:rPr lang="cy-GB" sz="1800" b="0" i="0" u="none" strike="noStrike" cap="none" baseline="0" dirty="0">
                <a:solidFill>
                  <a:srgbClr val="000000"/>
                </a:solidFill>
                <a:effectLst/>
                <a:uFillTx/>
                <a:latin typeface="Arial"/>
              </a:rPr>
              <a:t> fwy na'ch gallu a bydd hyn yn eich rhwystro rhag dechrau arni.</a:t>
            </a:r>
          </a:p>
          <a:p>
            <a:r>
              <a:rPr lang="cy-GB" sz="1800" b="1" i="0" u="none" strike="noStrike" cap="none" baseline="0" dirty="0">
                <a:solidFill>
                  <a:srgbClr val="000000"/>
                </a:solidFill>
                <a:effectLst/>
                <a:uFillTx/>
                <a:latin typeface="Arial"/>
              </a:rPr>
              <a:t>Drwgdeimlad </a:t>
            </a:r>
          </a:p>
          <a:p>
            <a:r>
              <a:rPr lang="cy-GB" sz="1800" b="0" i="0" u="none" strike="noStrike" cap="none" baseline="0" dirty="0">
                <a:solidFill>
                  <a:srgbClr val="000000"/>
                </a:solidFill>
                <a:effectLst/>
                <a:uFillTx/>
                <a:latin typeface="Arial"/>
              </a:rPr>
              <a:t>Efallai eich bod chi'n teimlo'n ddig am gyflawni'r dasg.  Er enghraifft, efallai nad ydych yn teimlo'n hapus gyda'r brifysgol yn gyffredinol.  Neu nid eich syniad chi oedd dod yma nac i wneud y cwrs hwn.  Neu nid y modiwl hwn oedd eich dewis cyntaf.  Efallai eich bod yn teimlo eich bod wedi cael eich gwthio yn erbyn eich ewyllys ac rydych yn mynegi eich drwgdeimlad trwy beidio â gwneud y gwaith - ffordd soffistigedig o bwdu.</a:t>
            </a:r>
          </a:p>
          <a:p>
            <a:r>
              <a:rPr lang="cy-GB" sz="1800" b="1" i="0" u="none" strike="noStrike" cap="none" baseline="0" dirty="0">
                <a:solidFill>
                  <a:srgbClr val="000000"/>
                </a:solidFill>
                <a:effectLst/>
                <a:uFillTx/>
                <a:latin typeface="Arial"/>
              </a:rPr>
              <a:t>Arferiad neu ffordd o fyw</a:t>
            </a:r>
          </a:p>
          <a:p>
            <a:r>
              <a:rPr lang="cy-GB" sz="1800" b="0" i="0" u="none" strike="noStrike" cap="none" baseline="0" dirty="0">
                <a:solidFill>
                  <a:srgbClr val="000000"/>
                </a:solidFill>
                <a:effectLst/>
                <a:uFillTx/>
                <a:latin typeface="Arial"/>
              </a:rPr>
              <a:t>Efallai eich bod wedi mynd i'r arfer o ohirio pethau, cael estyniadau ac ati a gall fod yn anodd iawn torri'r arfer hwn.  Os oes gennych arferion eraill sy'n tynnu eich sylw fel cysgu'n hwyr, neu yfed alcohol, cymryd cyffuriau a chymdeithasu gall hyn waethygu'r sefyllfa.</a:t>
            </a:r>
          </a:p>
          <a:p>
            <a:r>
              <a:rPr lang="cy-GB" sz="1800" b="1" i="0" u="none" strike="noStrike" cap="none" baseline="0" dirty="0">
                <a:solidFill>
                  <a:srgbClr val="000000"/>
                </a:solidFill>
                <a:effectLst/>
                <a:uFillTx/>
                <a:latin typeface="Arial"/>
              </a:rPr>
              <a:t>Iselder</a:t>
            </a:r>
          </a:p>
          <a:p>
            <a:r>
              <a:rPr lang="cy-GB" sz="1800" b="0" i="0" u="none" strike="noStrike" cap="none" baseline="0" dirty="0">
                <a:solidFill>
                  <a:srgbClr val="000000"/>
                </a:solidFill>
                <a:effectLst/>
                <a:uFillTx/>
                <a:latin typeface="Arial"/>
              </a:rPr>
              <a:t>Mae methu canolbwyntio yn anfantais fawr a gall fod yn symptom o iselder, felly efallai y dylech ymdrin â'r symptomau hyn yn gyntaf.</a:t>
            </a:r>
          </a:p>
          <a:p>
            <a:endParaRPr lang="en-GB" altLang="en-US" dirty="0"/>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7</a:t>
            </a:fld>
            <a:endParaRPr lang="en-US" altLang="en-US"/>
          </a:p>
        </p:txBody>
      </p:sp>
    </p:spTree>
    <p:extLst>
      <p:ext uri="{BB962C8B-B14F-4D97-AF65-F5344CB8AC3E}">
        <p14:creationId xmlns:p14="http://schemas.microsoft.com/office/powerpoint/2010/main" val="262792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cy-GB" sz="1800" b="0" i="0" u="none" strike="noStrike" cap="none" baseline="0">
                <a:solidFill>
                  <a:srgbClr val="000000"/>
                </a:solidFill>
                <a:effectLst/>
                <a:uFillTx/>
                <a:latin typeface="Arial"/>
              </a:rPr>
              <a:t>Gall myfyrwyr prifysgol fod yn arbennig o agored i niwed, efallai oherwydd maint y gwaith y disgwylir iddynt ei wneud, strwythur llai ffurfiol yn y brifysgol, mwy o gyfrifoldeb am dasgau cyffredinol a'r amrywiaeth o bethau difyr i dynnu eich sylw ar y campws.</a:t>
            </a:r>
          </a:p>
          <a:p>
            <a:endParaRPr lang="en-GB"/>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8</a:t>
            </a:fld>
            <a:endParaRPr lang="en-US" altLang="en-US"/>
          </a:p>
        </p:txBody>
      </p:sp>
    </p:spTree>
    <p:extLst>
      <p:ext uri="{BB962C8B-B14F-4D97-AF65-F5344CB8AC3E}">
        <p14:creationId xmlns:p14="http://schemas.microsoft.com/office/powerpoint/2010/main" val="33198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lnSpcReduction="10000"/>
          </a:bodyPr>
          <a:lstStyle/>
          <a:p>
            <a:r>
              <a:rPr lang="cy-GB" sz="1800" b="0" i="0" u="none" strike="noStrike" cap="none" baseline="0" dirty="0">
                <a:solidFill>
                  <a:srgbClr val="000000"/>
                </a:solidFill>
                <a:effectLst/>
                <a:uFillTx/>
                <a:latin typeface="Arial"/>
              </a:rPr>
              <a:t>Yn arbennig, efallai bod rheolau a rhagdybiaethau y tu cefn i'ch teimladau nad ydych yn  hollol ymwybodol ohonynt. Er enghraifft, cysylltir perffeithiaeth yn aml gydag oedi.  </a:t>
            </a:r>
          </a:p>
          <a:p>
            <a:endParaRPr lang="en-GB" altLang="en-US" dirty="0"/>
          </a:p>
          <a:p>
            <a:r>
              <a:rPr lang="cy-GB" sz="1800" b="0" i="0" u="none" strike="noStrike" cap="none" baseline="0" dirty="0">
                <a:solidFill>
                  <a:srgbClr val="000000"/>
                </a:solidFill>
                <a:effectLst/>
                <a:uFillTx/>
                <a:latin typeface="Arial"/>
              </a:rPr>
              <a:t>Os ydych yn meddwl am y peth, mae credu hyn (bod rhaid i chi ei wneud yn berffaith) yn gwneud y dasg yn fwy – </a:t>
            </a:r>
            <a:r>
              <a:rPr lang="cy-GB" sz="1800" b="0" i="0" u="none" strike="noStrike" cap="none" baseline="0" dirty="0" err="1">
                <a:solidFill>
                  <a:srgbClr val="000000"/>
                </a:solidFill>
                <a:effectLst/>
                <a:uFillTx/>
                <a:latin typeface="Arial"/>
              </a:rPr>
              <a:t>efallai'n</a:t>
            </a:r>
            <a:r>
              <a:rPr lang="cy-GB" sz="1800" b="0" i="0" u="none" strike="noStrike" cap="none" baseline="0" dirty="0">
                <a:solidFill>
                  <a:srgbClr val="000000"/>
                </a:solidFill>
                <a:effectLst/>
                <a:uFillTx/>
                <a:latin typeface="Arial"/>
              </a:rPr>
              <a:t> fwy na'ch gallu tybiedig, ac mae hyn yn cynyddu'r tebygolrwydd o oedi. </a:t>
            </a:r>
          </a:p>
          <a:p>
            <a:endParaRPr lang="en-GB" altLang="en-US" dirty="0"/>
          </a:p>
          <a:p>
            <a:r>
              <a:rPr lang="cy-GB" sz="1800" b="0" i="0" u="none" strike="noStrike" cap="none" baseline="0" dirty="0">
                <a:solidFill>
                  <a:srgbClr val="000000"/>
                </a:solidFill>
                <a:effectLst/>
                <a:uFillTx/>
                <a:latin typeface="Arial"/>
              </a:rPr>
              <a:t>Unwaith y gallwch adnabod eich rheolau a rhagdybiaethau cudd, gallwch eu herio. Gall 'rhaid i mi fod yn berffaith' gael ei weld fel 'amod gwerth', hynny yw, efallai eich bod yn credu nad ydych yn werth dim byd os nad ydych yn berffaith.   </a:t>
            </a:r>
          </a:p>
          <a:p>
            <a:r>
              <a:rPr lang="cy-GB" sz="1800" b="0" i="0" u="none" strike="noStrike" cap="none" baseline="0" dirty="0">
                <a:solidFill>
                  <a:srgbClr val="000000"/>
                </a:solidFill>
                <a:effectLst/>
                <a:uFillTx/>
                <a:latin typeface="Arial"/>
              </a:rPr>
              <a:t>Gall herio hyn olygu gofyn cwestiynau i chi eich hun, "O ble y daeth y syniad hwn?"  "Pwy sydd wedi dweud hyn?"</a:t>
            </a:r>
          </a:p>
          <a:p>
            <a:endParaRPr lang="en-GB" dirty="0"/>
          </a:p>
        </p:txBody>
      </p:sp>
      <p:sp>
        <p:nvSpPr>
          <p:cNvPr id="4" name="Slide Number Placeholder 3"/>
          <p:cNvSpPr>
            <a:spLocks noGrp="1"/>
          </p:cNvSpPr>
          <p:nvPr>
            <p:ph type="sldNum" sz="quarter" idx="10"/>
          </p:nvPr>
        </p:nvSpPr>
        <p:spPr/>
        <p:txBody>
          <a:bodyPr/>
          <a:lstStyle/>
          <a:p>
            <a:fld id="{AC23BF88-A0B3-4EF7-8D70-C4344A478A1B}" type="slidenum">
              <a:rPr lang="en-US" altLang="en-US" smtClean="0"/>
              <a:t>9</a:t>
            </a:fld>
            <a:endParaRPr lang="en-US" altLang="en-US"/>
          </a:p>
        </p:txBody>
      </p:sp>
    </p:spTree>
    <p:extLst>
      <p:ext uri="{BB962C8B-B14F-4D97-AF65-F5344CB8AC3E}">
        <p14:creationId xmlns:p14="http://schemas.microsoft.com/office/powerpoint/2010/main" val="303119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9E65B961-E9C3-46EB-9832-5078317B63E1}" type="datetimeFigureOut">
              <a:rPr lang="en-US" smtClean="0"/>
              <a:pPr>
                <a:defRPr/>
              </a:pPr>
              <a:t>5/13/2020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661F41F-564D-4032-8097-CF8135C4EEDE}" type="slidenum">
              <a:rPr lang="en-US" altLang="en-US" smtClean="0"/>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4E0F34BE-E8EE-4D36-84EC-6637AC33E15D}" type="datetimeFigureOut">
              <a:rPr lang="en-US" smtClean="0"/>
              <a:pPr>
                <a:defRPr/>
              </a:pPr>
              <a:t>5/13/2020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861C99E-C606-42D9-AF69-EFF43A4A65E6}" type="slidenum">
              <a:rPr lang="en-US" altLang="en-US" smtClean="0"/>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9E5A0893-D003-4EEC-BE92-9750CC3E2A20}" type="datetimeFigureOut">
              <a:rPr lang="en-US" smtClean="0"/>
              <a:pPr>
                <a:defRPr/>
              </a:pPr>
              <a:t>5/13/2020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ED08CC0-BF79-41BF-B4F8-3DD72504625C}" type="slidenum">
              <a:rPr lang="en-US" altLang="en-US" smtClean="0"/>
              <a:t>‹#›</a:t>
            </a:fld>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729C4E33-9D66-4D4C-A0A0-41CF583CE9F1}" type="datetimeFigureOut">
              <a:rPr lang="en-US" smtClean="0"/>
              <a:pPr>
                <a:defRPr/>
              </a:pPr>
              <a:t>5/13/2020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3A75297-EAA0-4090-A6DE-BF2DC75EC52E}" type="slidenum">
              <a:rPr lang="en-US" altLang="en-US" smtClean="0"/>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B4802AC-2ED3-4BDE-9AE8-2D9E478F6354}" type="datetimeFigureOut">
              <a:rPr lang="en-US" smtClean="0"/>
              <a:pPr>
                <a:defRPr/>
              </a:pPr>
              <a:t>5/13/2020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EF5AF22-25A7-4616-8C84-CEF269277C80}" type="slidenum">
              <a:rPr lang="en-US" altLang="en-US" smtClean="0"/>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66F7BD92-CDDA-42CE-A97B-BECA21B2A082}" type="datetimeFigureOut">
              <a:rPr lang="en-US" smtClean="0"/>
              <a:pPr>
                <a:defRPr/>
              </a:pPr>
              <a:t>5/13/2020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56AA286-A437-417C-AD4D-AE792BE2AE0A}" type="slidenum">
              <a:rPr lang="en-US" altLang="en-US" smtClean="0"/>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465FA819-CC7F-4148-B5C8-8E599CD272A6}" type="datetimeFigureOut">
              <a:rPr lang="en-US" smtClean="0"/>
              <a:pPr>
                <a:defRPr/>
              </a:pPr>
              <a:t>5/13/2020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381C750-6E3A-457E-BC05-45AA8DE0EF1C}" type="slidenum">
              <a:rPr lang="en-US" altLang="en-US" smtClean="0"/>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9BDF004D-3154-4D98-BED7-F89AE2057FBF}" type="datetimeFigureOut">
              <a:rPr lang="en-US" smtClean="0"/>
              <a:pPr>
                <a:defRPr/>
              </a:pPr>
              <a:t>5/13/2020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E383C29-8EC5-4C9B-B63C-A0F2170564B3}" type="slidenum">
              <a:rPr lang="en-US" altLang="en-US" smtClean="0"/>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9B34716-FFA8-4CA6-AE1E-684EA553A0A0}" type="datetimeFigureOut">
              <a:rPr lang="en-US" smtClean="0"/>
              <a:pPr>
                <a:defRPr/>
              </a:pPr>
              <a:t>5/13/2020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A9A4404-BBB4-431C-B545-2085F3478B4C}" type="slidenum">
              <a:rPr lang="en-US" altLang="en-US" smtClean="0"/>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E4BB82A-20A6-4868-B693-8688C46BD672}" type="datetimeFigureOut">
              <a:rPr lang="en-US" smtClean="0"/>
              <a:pPr>
                <a:defRPr/>
              </a:pPr>
              <a:t>5/13/2020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57E7F80-EC71-44B4-8BF4-25957BB16595}" type="slidenum">
              <a:rPr lang="en-US" altLang="en-US" smtClean="0"/>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103F220-35D3-4C78-892F-85227CA8AA13}" type="datetimeFigureOut">
              <a:rPr lang="en-US" smtClean="0"/>
              <a:pPr>
                <a:defRPr/>
              </a:pPr>
              <a:t>5/13/2020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2712542-F229-4ED1-8EBC-A8F72CB3C539}" type="slidenum">
              <a:rPr lang="en-US" altLang="en-US" smtClean="0"/>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D19F6E-E540-48AB-A44F-1B48F836A7CF}" type="datetimeFigureOut">
              <a:rPr lang="en-US" smtClean="0"/>
              <a:pPr>
                <a:defRPr/>
              </a:pPr>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E0D09-1BF2-4A46-A738-D2FD2E2DE225}" type="slidenum">
              <a:rPr lang="en-US" altLang="en-US" smtClean="0"/>
              <a:t>‹#›</a:t>
            </a:fld>
            <a:endParaRPr lang="en-US" altLang="en-US"/>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9EsgPB5tFP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4P785j15Tz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youtube.com/watch?v=4P785j15Tzk"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GB"/>
          </a:p>
        </p:txBody>
      </p:sp>
      <p:sp>
        <p:nvSpPr>
          <p:cNvPr id="7" name="Subtitle 6"/>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925161" y="1071546"/>
            <a:ext cx="7007924" cy="579699"/>
          </a:xfrm>
          <a:prstGeom prst="rect">
            <a:avLst/>
          </a:prstGeom>
        </p:spPr>
        <p:txBody>
          <a:bodyPr wrap="square">
            <a:spAutoFit/>
          </a:bodyPr>
          <a:lstStyle/>
          <a:p>
            <a:pPr algn="ctr"/>
            <a:r>
              <a:rPr lang="cy-GB" sz="3200" b="1" i="0" u="none" strike="noStrike" cap="none" baseline="0">
                <a:solidFill>
                  <a:srgbClr val="000000"/>
                </a:solidFill>
                <a:effectLst/>
                <a:uFillTx/>
                <a:latin typeface="Century Gothic"/>
              </a:rPr>
              <a:t>GWEITHDY AR OEDI</a:t>
            </a:r>
          </a:p>
        </p:txBody>
      </p:sp>
      <p:pic>
        <p:nvPicPr>
          <p:cNvPr id="8" name="Picture 4"/>
          <p:cNvPicPr>
            <a:picLocks noChangeAspect="1" noChangeArrowheads="1"/>
          </p:cNvPicPr>
          <p:nvPr/>
        </p:nvPicPr>
        <p:blipFill>
          <a:blip r:embed="rId4"/>
          <a:stretch>
            <a:fillRect/>
          </a:stretch>
        </p:blipFill>
        <p:spPr bwMode="auto">
          <a:xfrm>
            <a:off x="2928926" y="1785926"/>
            <a:ext cx="3143250" cy="3059430"/>
          </a:xfrm>
          <a:prstGeom prst="rect">
            <a:avLst/>
          </a:prstGeom>
          <a:noFill/>
          <a:ln w="9525">
            <a:noFill/>
            <a:miter lim="800000"/>
          </a:ln>
        </p:spPr>
      </p:pic>
      <p:sp>
        <p:nvSpPr>
          <p:cNvPr id="9" name="Rectangle 8"/>
          <p:cNvSpPr/>
          <p:nvPr/>
        </p:nvSpPr>
        <p:spPr>
          <a:xfrm>
            <a:off x="996421" y="5143512"/>
            <a:ext cx="7365472" cy="701741"/>
          </a:xfrm>
          <a:prstGeom prst="rect">
            <a:avLst/>
          </a:prstGeom>
        </p:spPr>
        <p:txBody>
          <a:bodyPr wrap="square">
            <a:spAutoFit/>
          </a:bodyPr>
          <a:lstStyle/>
          <a:p>
            <a:pPr algn="ctr" eaLnBrk="1" fontAlgn="auto" hangingPunct="1">
              <a:spcAft>
                <a:spcPct val="0"/>
              </a:spcAft>
              <a:buFont typeface="Wingdings 2"/>
              <a:buNone/>
              <a:defRPr/>
            </a:pPr>
            <a:r>
              <a:rPr lang="cy-GB" sz="2000" b="1" i="0" u="none" strike="noStrike" cap="none" baseline="0">
                <a:solidFill>
                  <a:srgbClr val="0070C0"/>
                </a:solidFill>
                <a:effectLst/>
                <a:uFillTx/>
                <a:latin typeface="Century Gothic"/>
              </a:rPr>
              <a:t>Charlotte Pepper</a:t>
            </a:r>
          </a:p>
          <a:p>
            <a:pPr algn="ctr" eaLnBrk="1" fontAlgn="auto" hangingPunct="1">
              <a:spcAft>
                <a:spcPct val="0"/>
              </a:spcAft>
              <a:buFont typeface="Wingdings 2"/>
              <a:buNone/>
              <a:defRPr/>
            </a:pPr>
            <a:r>
              <a:rPr lang="cy-GB" sz="2000" b="1" i="0" u="none" strike="noStrike" cap="none" baseline="0">
                <a:solidFill>
                  <a:srgbClr val="0070C0"/>
                </a:solidFill>
                <a:effectLst/>
                <a:uFillTx/>
                <a:latin typeface="Century Gothic"/>
              </a:rPr>
              <a:t>Tachwedd 2019</a:t>
            </a:r>
          </a:p>
        </p:txBody>
      </p:sp>
    </p:spTree>
    <p:extLst>
      <p:ext uri="{BB962C8B-B14F-4D97-AF65-F5344CB8AC3E}">
        <p14:creationId xmlns:p14="http://schemas.microsoft.com/office/powerpoint/2010/main" val="262966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p:cNvSpPr/>
          <p:nvPr/>
        </p:nvSpPr>
        <p:spPr>
          <a:xfrm>
            <a:off x="785786" y="928670"/>
            <a:ext cx="7150944" cy="518678"/>
          </a:xfrm>
          <a:prstGeom prst="rect">
            <a:avLst/>
          </a:prstGeom>
        </p:spPr>
        <p:txBody>
          <a:bodyPr wrap="square">
            <a:spAutoFit/>
          </a:bodyPr>
          <a:lstStyle/>
          <a:p>
            <a:r>
              <a:rPr lang="cy-GB" sz="2800" b="1" i="0" u="none" strike="noStrike" cap="none" baseline="0">
                <a:solidFill>
                  <a:srgbClr val="0070C0"/>
                </a:solidFill>
                <a:effectLst/>
                <a:uFillTx/>
                <a:latin typeface="Century Gothic"/>
              </a:rPr>
              <a:t>Rheolau a rhagdybiaethau difudd eraill</a:t>
            </a:r>
          </a:p>
        </p:txBody>
      </p:sp>
      <p:sp>
        <p:nvSpPr>
          <p:cNvPr id="8" name="Rectangle 7"/>
          <p:cNvSpPr/>
          <p:nvPr/>
        </p:nvSpPr>
        <p:spPr>
          <a:xfrm>
            <a:off x="714348" y="1571612"/>
            <a:ext cx="7937548" cy="4485042"/>
          </a:xfrm>
          <a:prstGeom prst="rect">
            <a:avLst/>
          </a:prstGeom>
        </p:spPr>
        <p:txBody>
          <a:bodyPr wrap="square">
            <a:spAutoFit/>
          </a:bodyPr>
          <a:lstStyle/>
          <a:p>
            <a:pPr>
              <a:buFont typeface="Arial" pitchFamily="34" charset="0"/>
              <a:buChar char="•"/>
            </a:pPr>
            <a:r>
              <a:rPr lang="cy-GB" sz="1800" b="0" i="0" u="none" strike="noStrike" cap="none" baseline="0">
                <a:solidFill>
                  <a:srgbClr val="000000"/>
                </a:solidFill>
                <a:effectLst/>
                <a:uFillTx/>
                <a:latin typeface="Century Gothic"/>
              </a:rPr>
              <a:t> Ofn methu</a:t>
            </a:r>
          </a:p>
          <a:p>
            <a:r>
              <a:rPr lang="en-GB" altLang="en-US">
                <a:latin typeface="Century Gothic" pitchFamily="34" charset="0"/>
              </a:rPr>
              <a:t>  </a:t>
            </a:r>
          </a:p>
          <a:p>
            <a:pPr>
              <a:buFont typeface="Arial" pitchFamily="34" charset="0"/>
              <a:buChar char="•"/>
            </a:pPr>
            <a:r>
              <a:rPr lang="cy-GB" sz="1800" b="0" i="0" u="none" strike="noStrike" cap="none" baseline="0">
                <a:solidFill>
                  <a:srgbClr val="000000"/>
                </a:solidFill>
                <a:effectLst/>
                <a:uFillTx/>
                <a:latin typeface="Century Gothic"/>
              </a:rPr>
              <a:t> Ofn llwyddiant</a:t>
            </a:r>
          </a:p>
          <a:p>
            <a:endParaRPr lang="en-GB" altLang="en-US">
              <a:latin typeface="Century Gothic" pitchFamily="34" charset="0"/>
            </a:endParaRPr>
          </a:p>
          <a:p>
            <a:pPr>
              <a:buFont typeface="Arial" pitchFamily="34" charset="0"/>
              <a:buChar char="•"/>
            </a:pPr>
            <a:r>
              <a:rPr lang="cy-GB" sz="1800" b="0" i="0" u="none" strike="noStrike" cap="none" baseline="0">
                <a:solidFill>
                  <a:srgbClr val="000000"/>
                </a:solidFill>
                <a:effectLst/>
                <a:uFillTx/>
                <a:latin typeface="Century Gothic"/>
              </a:rPr>
              <a:t> Ofn ansicrwydd</a:t>
            </a:r>
          </a:p>
          <a:p>
            <a:endParaRPr lang="en-GB" altLang="en-US">
              <a:latin typeface="Century Gothic" pitchFamily="34" charset="0"/>
            </a:endParaRPr>
          </a:p>
          <a:p>
            <a:pPr>
              <a:buFont typeface="Arial" pitchFamily="34" charset="0"/>
              <a:buChar char="•"/>
            </a:pPr>
            <a:r>
              <a:rPr lang="cy-GB" sz="1800" b="0" i="0" u="none" strike="noStrike" cap="none" baseline="0">
                <a:solidFill>
                  <a:srgbClr val="000000"/>
                </a:solidFill>
                <a:effectLst/>
                <a:uFillTx/>
                <a:latin typeface="Century Gothic"/>
              </a:rPr>
              <a:t> Hunanhyder isel</a:t>
            </a:r>
          </a:p>
          <a:p>
            <a:r>
              <a:rPr lang="en-GB" altLang="en-US">
                <a:latin typeface="Century Gothic" pitchFamily="34" charset="0"/>
              </a:rPr>
              <a:t> </a:t>
            </a:r>
          </a:p>
          <a:p>
            <a:pPr>
              <a:buFont typeface="Arial" pitchFamily="34" charset="0"/>
              <a:buChar char="•"/>
            </a:pPr>
            <a:r>
              <a:rPr lang="cy-GB" sz="1800" b="0" i="0" u="none" strike="noStrike" cap="none" baseline="0">
                <a:solidFill>
                  <a:srgbClr val="000000"/>
                </a:solidFill>
                <a:effectLst/>
                <a:uFillTx/>
                <a:latin typeface="Century Gothic"/>
              </a:rPr>
              <a:t> Angen bod mewn rheolaeth</a:t>
            </a:r>
          </a:p>
          <a:p>
            <a:endParaRPr lang="en-GB" altLang="en-US">
              <a:latin typeface="Century Gothic" pitchFamily="34" charset="0"/>
            </a:endParaRPr>
          </a:p>
          <a:p>
            <a:pPr>
              <a:buFont typeface="Arial" pitchFamily="34" charset="0"/>
              <a:buChar char="•"/>
            </a:pPr>
            <a:r>
              <a:rPr lang="cy-GB" sz="1800" b="0" i="0" u="none" strike="noStrike" cap="none" baseline="0">
                <a:solidFill>
                  <a:srgbClr val="000000"/>
                </a:solidFill>
                <a:effectLst/>
                <a:uFillTx/>
                <a:latin typeface="Century Gothic"/>
              </a:rPr>
              <a:t> Chwilio am bleser</a:t>
            </a:r>
          </a:p>
          <a:p>
            <a:endParaRPr lang="en-GB" altLang="en-US">
              <a:latin typeface="Century Gothic" pitchFamily="34" charset="0"/>
            </a:endParaRPr>
          </a:p>
          <a:p>
            <a:pPr>
              <a:buFont typeface="Arial" pitchFamily="34" charset="0"/>
              <a:buChar char="•"/>
            </a:pPr>
            <a:r>
              <a:rPr lang="cy-GB" sz="1800" b="0" i="0" u="none" strike="noStrike" cap="none" baseline="0">
                <a:solidFill>
                  <a:srgbClr val="000000"/>
                </a:solidFill>
                <a:effectLst/>
                <a:uFillTx/>
                <a:latin typeface="Century Gothic"/>
              </a:rPr>
              <a:t> Disgwyliadau y dylai fod yn rhwydd</a:t>
            </a:r>
          </a:p>
          <a:p>
            <a:endParaRPr lang="en-GB" altLang="en-US">
              <a:latin typeface="Century Gothic" pitchFamily="34" charset="0"/>
            </a:endParaRPr>
          </a:p>
          <a:p>
            <a:pPr>
              <a:buFont typeface="Arial" pitchFamily="34" charset="0"/>
              <a:buChar char="•"/>
            </a:pPr>
            <a:r>
              <a:rPr lang="cy-GB" sz="1800" b="0" i="0" u="none" strike="noStrike" cap="none" baseline="0">
                <a:solidFill>
                  <a:srgbClr val="000000"/>
                </a:solidFill>
                <a:effectLst/>
                <a:uFillTx/>
                <a:latin typeface="Century Gothic"/>
              </a:rPr>
              <a:t> Dwi ddim yn teimlo fel ei wneud, wna'i aros hyd nes y byddai'n teimlo felly</a:t>
            </a:r>
          </a:p>
        </p:txBody>
      </p:sp>
      <p:pic>
        <p:nvPicPr>
          <p:cNvPr id="1032" name="Picture 8" descr="C:\Users\Jill\AppData\Local\Microsoft\Windows\Temporary Internet Files\Content.IE5\JJRZ3VHE\ahora-que[1].jpg"/>
          <p:cNvPicPr>
            <a:picLocks noChangeAspect="1" noChangeArrowheads="1"/>
          </p:cNvPicPr>
          <p:nvPr/>
        </p:nvPicPr>
        <p:blipFill>
          <a:blip r:embed="rId4"/>
          <a:stretch>
            <a:fillRect/>
          </a:stretch>
        </p:blipFill>
        <p:spPr bwMode="auto">
          <a:xfrm>
            <a:off x="5572132" y="2714621"/>
            <a:ext cx="2857500" cy="1907381"/>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p:cNvSpPr/>
          <p:nvPr/>
        </p:nvSpPr>
        <p:spPr>
          <a:xfrm>
            <a:off x="357158" y="1071546"/>
            <a:ext cx="7723020" cy="823783"/>
          </a:xfrm>
          <a:prstGeom prst="rect">
            <a:avLst/>
          </a:prstGeom>
        </p:spPr>
        <p:txBody>
          <a:bodyPr wrap="square">
            <a:spAutoFit/>
          </a:bodyPr>
          <a:lstStyle/>
          <a:p>
            <a:pPr marL="0" indent="0">
              <a:buFont typeface="Wingdings 2" pitchFamily="18" charset="2"/>
              <a:buNone/>
            </a:pPr>
            <a:r>
              <a:rPr lang="cy-GB" sz="2400" b="1" i="0" u="none" strike="noStrike" cap="none" baseline="0">
                <a:solidFill>
                  <a:srgbClr val="0070C0"/>
                </a:solidFill>
                <a:effectLst/>
                <a:uFillTx/>
                <a:latin typeface="Century Gothic"/>
              </a:rPr>
              <a:t>Pan weithredir y rheolau neu'r rhagdybiaethau hyn, maent yn gwneud i ni deimlo'n anghysurus.  </a:t>
            </a:r>
          </a:p>
        </p:txBody>
      </p:sp>
      <p:pic>
        <p:nvPicPr>
          <p:cNvPr id="8" name="Picture 4"/>
          <p:cNvPicPr>
            <a:picLocks noChangeAspect="1" noChangeArrowheads="1"/>
          </p:cNvPicPr>
          <p:nvPr/>
        </p:nvPicPr>
        <p:blipFill>
          <a:blip r:embed="rId4"/>
          <a:stretch>
            <a:fillRect/>
          </a:stretch>
        </p:blipFill>
        <p:spPr bwMode="auto">
          <a:xfrm>
            <a:off x="928660" y="2857496"/>
            <a:ext cx="2870835" cy="1927860"/>
          </a:xfrm>
          <a:prstGeom prst="rect">
            <a:avLst/>
          </a:prstGeom>
          <a:noFill/>
          <a:ln w="9525">
            <a:noFill/>
            <a:miter lim="800000"/>
          </a:ln>
        </p:spPr>
      </p:pic>
      <p:sp>
        <p:nvSpPr>
          <p:cNvPr id="10" name="TextBox 9"/>
          <p:cNvSpPr txBox="1"/>
          <p:nvPr/>
        </p:nvSpPr>
        <p:spPr>
          <a:xfrm>
            <a:off x="1139511" y="5357826"/>
            <a:ext cx="6936416" cy="366126"/>
          </a:xfrm>
          <a:prstGeom prst="rect">
            <a:avLst/>
          </a:prstGeom>
          <a:noFill/>
        </p:spPr>
        <p:txBody>
          <a:bodyPr wrap="square" rtlCol="0">
            <a:spAutoFit/>
          </a:bodyPr>
          <a:lstStyle/>
          <a:p>
            <a:pPr algn="ctr"/>
            <a:r>
              <a:rPr lang="cy-GB" sz="1800" b="0" i="0" u="none" strike="noStrike" cap="none" baseline="0">
                <a:solidFill>
                  <a:srgbClr val="FF0000"/>
                </a:solidFill>
                <a:effectLst/>
                <a:uFillTx/>
                <a:latin typeface="Century Gothic"/>
              </a:rPr>
              <a:t>Y cylch oedi</a:t>
            </a:r>
          </a:p>
        </p:txBody>
      </p:sp>
      <p:pic>
        <p:nvPicPr>
          <p:cNvPr id="3075" name="Picture 3" descr="C:\Users\Jill\AppData\Local\Microsoft\Windows\Temporary Internet Files\Content.IE5\SHHXK0KA\triste[1].JPG"/>
          <p:cNvPicPr>
            <a:picLocks noChangeAspect="1" noChangeArrowheads="1"/>
          </p:cNvPicPr>
          <p:nvPr/>
        </p:nvPicPr>
        <p:blipFill>
          <a:blip r:embed="rId5"/>
          <a:stretch>
            <a:fillRect/>
          </a:stretch>
        </p:blipFill>
        <p:spPr bwMode="auto">
          <a:xfrm>
            <a:off x="4714876" y="2500306"/>
            <a:ext cx="2987040" cy="2278380"/>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7"/>
          <p:cNvSpPr/>
          <p:nvPr/>
        </p:nvSpPr>
        <p:spPr>
          <a:xfrm>
            <a:off x="500034" y="1071546"/>
            <a:ext cx="7651510" cy="1617055"/>
          </a:xfrm>
          <a:prstGeom prst="rect">
            <a:avLst/>
          </a:prstGeom>
        </p:spPr>
        <p:txBody>
          <a:bodyPr wrap="square">
            <a:spAutoFit/>
          </a:bodyPr>
          <a:lstStyle/>
          <a:p>
            <a:pPr marL="0" indent="0">
              <a:buFont typeface="Wingdings 2" pitchFamily="18" charset="2"/>
              <a:buNone/>
            </a:pPr>
            <a:r>
              <a:rPr lang="cy-GB" sz="2000" b="1" i="0" u="none" strike="noStrike" cap="none" baseline="0">
                <a:solidFill>
                  <a:srgbClr val="0070C0"/>
                </a:solidFill>
                <a:effectLst/>
                <a:uFillTx/>
                <a:latin typeface="Century Gothic"/>
              </a:rPr>
              <a:t>Os na allwn ddioddef neu synhwyro'r teimlad hwn, </a:t>
            </a:r>
          </a:p>
          <a:p>
            <a:pPr marL="0" indent="0">
              <a:buFont typeface="Wingdings 2" pitchFamily="18" charset="2"/>
              <a:buNone/>
            </a:pPr>
            <a:r>
              <a:rPr lang="cy-GB" sz="2000" b="1" i="0" u="none" strike="noStrike" cap="none" baseline="0">
                <a:solidFill>
                  <a:srgbClr val="0070C0"/>
                </a:solidFill>
                <a:effectLst/>
                <a:uFillTx/>
                <a:latin typeface="Century Gothic"/>
              </a:rPr>
              <a:t>(dicter, chwerwder, rhwystredigaeth, diflastod, gorbryder, ofn, embaras, iselder, anobaith, blinder etc.) </a:t>
            </a:r>
          </a:p>
          <a:p>
            <a:pPr marL="0" indent="0">
              <a:buFont typeface="Wingdings 2" pitchFamily="18" charset="2"/>
              <a:buNone/>
            </a:pPr>
            <a:r>
              <a:rPr lang="cy-GB" sz="2000" b="1" i="0" u="none" strike="noStrike" cap="none" baseline="0">
                <a:solidFill>
                  <a:srgbClr val="0070C0"/>
                </a:solidFill>
                <a:effectLst/>
                <a:uFillTx/>
                <a:latin typeface="Century Gothic"/>
              </a:rPr>
              <a:t>rydym yn debygol o ymddiddori mewn gweithgareddau eraill fel ffordd o osgoi teimlo'n anghysurus. </a:t>
            </a:r>
          </a:p>
        </p:txBody>
      </p:sp>
      <p:sp>
        <p:nvSpPr>
          <p:cNvPr id="11" name="Rectangle 10"/>
          <p:cNvSpPr/>
          <p:nvPr/>
        </p:nvSpPr>
        <p:spPr>
          <a:xfrm>
            <a:off x="569962" y="4500570"/>
            <a:ext cx="3023399" cy="366126"/>
          </a:xfrm>
          <a:prstGeom prst="rect">
            <a:avLst/>
          </a:prstGeom>
        </p:spPr>
        <p:txBody>
          <a:bodyPr wrap="square">
            <a:spAutoFit/>
          </a:bodyPr>
          <a:lstStyle/>
          <a:p>
            <a:pPr algn="ctr"/>
            <a:r>
              <a:rPr lang="cy-GB" sz="1800" b="0" i="0" u="none" strike="noStrike" cap="none" baseline="0">
                <a:solidFill>
                  <a:srgbClr val="FF0000"/>
                </a:solidFill>
                <a:effectLst/>
                <a:uFillTx/>
                <a:latin typeface="Century Gothic"/>
              </a:rPr>
              <a:t>Y cylch oedi</a:t>
            </a:r>
          </a:p>
        </p:txBody>
      </p:sp>
      <p:pic>
        <p:nvPicPr>
          <p:cNvPr id="4107" name="Picture 11" descr="C:\Users\Jill\AppData\Local\Microsoft\Windows\Temporary Internet Files\Content.IE5\KY4DKD8C\procrastination[1].jpg"/>
          <p:cNvPicPr>
            <a:picLocks noChangeAspect="1" noChangeArrowheads="1"/>
          </p:cNvPicPr>
          <p:nvPr/>
        </p:nvPicPr>
        <p:blipFill>
          <a:blip r:embed="rId4"/>
          <a:stretch>
            <a:fillRect/>
          </a:stretch>
        </p:blipFill>
        <p:spPr bwMode="auto">
          <a:xfrm>
            <a:off x="4572000" y="3286124"/>
            <a:ext cx="3429000" cy="2032000"/>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p:cNvSpPr/>
          <p:nvPr/>
        </p:nvSpPr>
        <p:spPr>
          <a:xfrm>
            <a:off x="571472" y="1000108"/>
            <a:ext cx="8080567" cy="5095251"/>
          </a:xfrm>
          <a:prstGeom prst="rect">
            <a:avLst/>
          </a:prstGeom>
        </p:spPr>
        <p:txBody>
          <a:bodyPr wrap="square">
            <a:spAutoFit/>
          </a:bodyPr>
          <a:lstStyle/>
          <a:p>
            <a:pPr marL="0" indent="0">
              <a:buFont typeface="Wingdings 2" pitchFamily="18" charset="2"/>
              <a:buNone/>
            </a:pPr>
            <a:r>
              <a:rPr lang="cy-GB" sz="2400" b="1" i="0" u="none" strike="noStrike" cap="none" baseline="0">
                <a:solidFill>
                  <a:srgbClr val="0070C0"/>
                </a:solidFill>
                <a:effectLst/>
                <a:uFillTx/>
                <a:latin typeface="Century Gothic"/>
              </a:rPr>
              <a:t>Oedi yw'r strategaeth i osgoi'r teimladau anghysurus hyn.</a:t>
            </a:r>
          </a:p>
          <a:p>
            <a:pPr marL="0" indent="0">
              <a:buFont typeface="Wingdings 2" pitchFamily="18" charset="2"/>
              <a:buNone/>
            </a:pPr>
            <a:endParaRPr lang="en-GB" altLang="en-US" sz="2000"/>
          </a:p>
          <a:p>
            <a:pPr marL="0" indent="0">
              <a:buFont typeface="Wingdings 2" pitchFamily="18" charset="2"/>
              <a:buNone/>
            </a:pPr>
            <a:endParaRPr lang="en-GB" altLang="en-US" sz="2000"/>
          </a:p>
          <a:p>
            <a:pPr marL="0" indent="0">
              <a:buFont typeface="Wingdings 2" pitchFamily="18" charset="2"/>
              <a:buNone/>
            </a:pPr>
            <a:r>
              <a:rPr lang="cy-GB" sz="2000" b="0" i="0" u="none" strike="noStrike" cap="none" baseline="0">
                <a:solidFill>
                  <a:srgbClr val="000000"/>
                </a:solidFill>
                <a:effectLst/>
                <a:uFillTx/>
                <a:latin typeface="Century Gothic"/>
              </a:rPr>
              <a:t>"Rwyf wedi blino. Mae'n well i mi ei adael tan ar ôl i mi orffwys</a:t>
            </a:r>
          </a:p>
          <a:p>
            <a:pPr marL="0" indent="0">
              <a:buFont typeface="Wingdings 2" pitchFamily="18" charset="2"/>
              <a:buNone/>
            </a:pPr>
            <a:endParaRPr lang="en-GB" altLang="en-US" sz="2000">
              <a:latin typeface="Century Gothic" pitchFamily="34" charset="0"/>
            </a:endParaRPr>
          </a:p>
          <a:p>
            <a:pPr marL="0" indent="0">
              <a:buFont typeface="Wingdings 2" pitchFamily="18" charset="2"/>
              <a:buNone/>
            </a:pPr>
            <a:r>
              <a:rPr lang="cy-GB" sz="2000" b="0" i="0" u="none" strike="noStrike" cap="none" baseline="0">
                <a:solidFill>
                  <a:srgbClr val="000000"/>
                </a:solidFill>
                <a:effectLst/>
                <a:uFillTx/>
                <a:latin typeface="Century Gothic"/>
              </a:rPr>
              <a:t>"Mae gen i ddigon o amser"</a:t>
            </a:r>
          </a:p>
          <a:p>
            <a:pPr marL="0" indent="0">
              <a:buFont typeface="Wingdings 2" pitchFamily="18" charset="2"/>
              <a:buNone/>
            </a:pPr>
            <a:endParaRPr lang="en-GB" altLang="en-US" sz="2000">
              <a:latin typeface="Century Gothic" pitchFamily="34" charset="0"/>
            </a:endParaRPr>
          </a:p>
          <a:p>
            <a:pPr marL="0" indent="0">
              <a:buFont typeface="Wingdings 2" pitchFamily="18" charset="2"/>
              <a:buNone/>
            </a:pPr>
            <a:r>
              <a:rPr lang="cy-GB" sz="2000" b="0" i="0" u="none" strike="noStrike" cap="none" baseline="0">
                <a:solidFill>
                  <a:srgbClr val="000000"/>
                </a:solidFill>
                <a:effectLst/>
                <a:uFillTx/>
                <a:latin typeface="Century Gothic"/>
              </a:rPr>
              <a:t>"Does gen i ddim popeth sydd ei angen arnaf"</a:t>
            </a:r>
          </a:p>
          <a:p>
            <a:pPr marL="0" indent="0">
              <a:buFont typeface="Wingdings 2" pitchFamily="18" charset="2"/>
              <a:buNone/>
            </a:pPr>
            <a:endParaRPr lang="en-GB" altLang="en-US" sz="2000">
              <a:latin typeface="Century Gothic" pitchFamily="34" charset="0"/>
            </a:endParaRPr>
          </a:p>
          <a:p>
            <a:pPr marL="0" indent="0">
              <a:buFont typeface="Wingdings 2" pitchFamily="18" charset="2"/>
              <a:buNone/>
            </a:pPr>
            <a:r>
              <a:rPr lang="cy-GB" sz="2000" b="0" i="0" u="none" strike="noStrike" cap="none" baseline="0">
                <a:solidFill>
                  <a:srgbClr val="000000"/>
                </a:solidFill>
                <a:effectLst/>
                <a:uFillTx/>
                <a:latin typeface="Century Gothic"/>
              </a:rPr>
              <a:t>"Mae gennyf bethau eraill i'w gwneud"</a:t>
            </a:r>
          </a:p>
          <a:p>
            <a:pPr marL="0" indent="0">
              <a:buFont typeface="Wingdings 2" pitchFamily="18" charset="2"/>
              <a:buNone/>
            </a:pPr>
            <a:endParaRPr lang="en-GB" altLang="en-US" sz="2000">
              <a:latin typeface="Century Gothic" pitchFamily="34" charset="0"/>
            </a:endParaRPr>
          </a:p>
          <a:p>
            <a:pPr marL="0" indent="0">
              <a:buFont typeface="Wingdings 2" pitchFamily="18" charset="2"/>
              <a:buNone/>
            </a:pPr>
            <a:r>
              <a:rPr lang="cy-GB" sz="2000" b="0" i="0" u="none" strike="noStrike" cap="none" baseline="0">
                <a:solidFill>
                  <a:srgbClr val="000000"/>
                </a:solidFill>
                <a:effectLst/>
                <a:uFillTx/>
                <a:latin typeface="Century Gothic"/>
              </a:rPr>
              <a:t>Byddaf yn colli allan ar yr holl hwyl </a:t>
            </a:r>
            <a:r>
              <a:rPr lang="cy-GB" b="0" i="0" u="none" strike="noStrike" cap="none" baseline="0">
                <a:effectLst/>
                <a:uFillTx/>
              </a:rPr>
              <a:t> </a:t>
            </a:r>
          </a:p>
          <a:p>
            <a:pPr marL="0" indent="0">
              <a:buFont typeface="Wingdings 2" pitchFamily="18" charset="2"/>
              <a:buNone/>
            </a:pPr>
            <a:r>
              <a:rPr lang="cy-GB" b="0" i="0" u="none" strike="noStrike" cap="none" baseline="0">
                <a:effectLst/>
                <a:uFillTx/>
              </a:rPr>
              <a:t> </a:t>
            </a:r>
            <a:r>
              <a:rPr lang="cy-GB" sz="2000" b="0" i="0" u="none" strike="noStrike" cap="none" baseline="0">
                <a:solidFill>
                  <a:srgbClr val="000000"/>
                </a:solidFill>
                <a:effectLst/>
                <a:uFillTx/>
                <a:latin typeface="Century Gothic"/>
              </a:rPr>
              <a:t> sy'n digwydd nawr"</a:t>
            </a:r>
          </a:p>
          <a:p>
            <a:pPr marL="0" indent="0">
              <a:buFont typeface="Wingdings 2" pitchFamily="18" charset="2"/>
              <a:buNone/>
            </a:pPr>
            <a:endParaRPr lang="en-GB" altLang="en-US" sz="2000">
              <a:latin typeface="Century Gothic" pitchFamily="34" charset="0"/>
            </a:endParaRPr>
          </a:p>
          <a:p>
            <a:pPr marL="0" indent="0">
              <a:buFont typeface="Wingdings 2" pitchFamily="18" charset="2"/>
              <a:buNone/>
            </a:pPr>
            <a:endParaRPr lang="en-GB" altLang="en-US" sz="2000">
              <a:latin typeface="Century Gothic" pitchFamily="34" charset="0"/>
            </a:endParaRPr>
          </a:p>
        </p:txBody>
      </p:sp>
      <p:pic>
        <p:nvPicPr>
          <p:cNvPr id="5134" name="Picture 14" descr="C:\Users\Jill\AppData\Local\Microsoft\Windows\Temporary Internet Files\Content.IE5\SHHXK0KA\Good-Excuse-or-Lame-Excuse-in-Relationships[1].jpg"/>
          <p:cNvPicPr>
            <a:picLocks noChangeAspect="1" noChangeArrowheads="1"/>
          </p:cNvPicPr>
          <p:nvPr/>
        </p:nvPicPr>
        <p:blipFill>
          <a:blip r:embed="rId4"/>
          <a:stretch>
            <a:fillRect/>
          </a:stretch>
        </p:blipFill>
        <p:spPr bwMode="auto">
          <a:xfrm>
            <a:off x="5604039" y="3864500"/>
            <a:ext cx="3048000" cy="1993392"/>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Rectangle 12"/>
          <p:cNvSpPr/>
          <p:nvPr/>
        </p:nvSpPr>
        <p:spPr>
          <a:xfrm>
            <a:off x="285720" y="1428736"/>
            <a:ext cx="8366605" cy="4210446"/>
          </a:xfrm>
          <a:prstGeom prst="rect">
            <a:avLst/>
          </a:prstGeom>
        </p:spPr>
        <p:txBody>
          <a:bodyPr wrap="square">
            <a:spAutoFit/>
          </a:bodyPr>
          <a:lstStyle/>
          <a:p>
            <a:pPr marL="0" indent="0">
              <a:buFont typeface="Wingdings 2" pitchFamily="18" charset="2"/>
              <a:buNone/>
              <a:defRPr/>
            </a:pPr>
            <a:r>
              <a:rPr lang="cy-GB" sz="1800" b="1" i="0" u="none" strike="noStrike" cap="none" baseline="0" dirty="0">
                <a:solidFill>
                  <a:srgbClr val="000000"/>
                </a:solidFill>
                <a:effectLst/>
                <a:uFillTx/>
                <a:latin typeface="Arial"/>
              </a:rPr>
              <a:t>Cadarnhaol:</a:t>
            </a:r>
          </a:p>
          <a:p>
            <a:pPr>
              <a:buFont typeface="Arial" pitchFamily="34" charset="0"/>
              <a:buChar char="•"/>
              <a:defRPr/>
            </a:pPr>
            <a:r>
              <a:rPr lang="cy-GB" sz="1800" b="0" i="0" u="none" strike="noStrike" cap="none" baseline="0" dirty="0">
                <a:solidFill>
                  <a:srgbClr val="000000"/>
                </a:solidFill>
                <a:effectLst/>
                <a:uFillTx/>
                <a:latin typeface="Arial"/>
              </a:rPr>
              <a:t> Rhyddhad dros dro oddi wrth fod yn anghysurus</a:t>
            </a:r>
          </a:p>
          <a:p>
            <a:pPr>
              <a:buFont typeface="Arial" pitchFamily="34" charset="0"/>
              <a:buChar char="•"/>
              <a:defRPr/>
            </a:pPr>
            <a:r>
              <a:rPr lang="cy-GB" sz="1800" b="0" i="0" u="none" strike="noStrike" cap="none" baseline="0" dirty="0">
                <a:solidFill>
                  <a:srgbClr val="000000"/>
                </a:solidFill>
                <a:effectLst/>
                <a:uFillTx/>
                <a:latin typeface="Arial"/>
              </a:rPr>
              <a:t> Teimlo'n dda am lynu at eich rheolau a rhagdybiaethau di-fudd</a:t>
            </a:r>
          </a:p>
          <a:p>
            <a:pPr>
              <a:buFont typeface="Arial" pitchFamily="34" charset="0"/>
              <a:buChar char="•"/>
              <a:defRPr/>
            </a:pPr>
            <a:r>
              <a:rPr lang="cy-GB" sz="1800" b="0" i="0" u="none" strike="noStrike" cap="none" baseline="0" dirty="0">
                <a:solidFill>
                  <a:srgbClr val="000000"/>
                </a:solidFill>
                <a:effectLst/>
                <a:uFillTx/>
                <a:latin typeface="Arial"/>
              </a:rPr>
              <a:t> Cael pleser o weithgareddau oedi</a:t>
            </a:r>
          </a:p>
          <a:p>
            <a:pPr>
              <a:buFont typeface="Arial" pitchFamily="34" charset="0"/>
              <a:buChar char="•"/>
              <a:defRPr/>
            </a:pPr>
            <a:r>
              <a:rPr lang="cy-GB" sz="1800" b="0" i="0" u="none" strike="noStrike" cap="none" baseline="0" dirty="0">
                <a:solidFill>
                  <a:srgbClr val="000000"/>
                </a:solidFill>
                <a:effectLst/>
                <a:uFillTx/>
                <a:latin typeface="Arial"/>
              </a:rPr>
              <a:t> Mae'r 'manteision' uchod yn gwneud i'r cylch dieflig barhau</a:t>
            </a:r>
          </a:p>
          <a:p>
            <a:pPr>
              <a:defRPr/>
            </a:pPr>
            <a:endParaRPr lang="en-GB" dirty="0"/>
          </a:p>
          <a:p>
            <a:pPr marL="0" indent="0">
              <a:buFont typeface="Wingdings 2" pitchFamily="18" charset="2"/>
              <a:buNone/>
              <a:defRPr/>
            </a:pPr>
            <a:r>
              <a:rPr lang="cy-GB" sz="1800" b="1" i="0" u="none" strike="noStrike" cap="none" baseline="0" dirty="0">
                <a:solidFill>
                  <a:srgbClr val="000000"/>
                </a:solidFill>
                <a:effectLst/>
                <a:uFillTx/>
                <a:latin typeface="Arial"/>
              </a:rPr>
              <a:t>Negyddol:</a:t>
            </a:r>
          </a:p>
          <a:p>
            <a:pPr>
              <a:buFont typeface="Arial" pitchFamily="34" charset="0"/>
              <a:buChar char="•"/>
              <a:defRPr/>
            </a:pPr>
            <a:r>
              <a:rPr lang="cy-GB" sz="1800" b="0" i="0" u="none" strike="noStrike" cap="none" baseline="0" dirty="0">
                <a:solidFill>
                  <a:srgbClr val="000000"/>
                </a:solidFill>
                <a:effectLst/>
                <a:uFillTx/>
                <a:latin typeface="Arial"/>
              </a:rPr>
              <a:t> Teimlo'n fwy anghysurus yn y tymor hir; euogrwydd a chywilydd</a:t>
            </a:r>
          </a:p>
          <a:p>
            <a:pPr>
              <a:buFont typeface="Arial" pitchFamily="34" charset="0"/>
              <a:buChar char="•"/>
              <a:defRPr/>
            </a:pPr>
            <a:r>
              <a:rPr lang="cy-GB" sz="1800" b="0" i="0" u="none" strike="noStrike" cap="none" baseline="0" dirty="0">
                <a:solidFill>
                  <a:srgbClr val="000000"/>
                </a:solidFill>
                <a:effectLst/>
                <a:uFillTx/>
                <a:latin typeface="Arial"/>
              </a:rPr>
              <a:t> Cadw eich rheolau a'ch rhagdybiaethau di-fudd</a:t>
            </a:r>
          </a:p>
          <a:p>
            <a:pPr>
              <a:buFont typeface="Arial" pitchFamily="34" charset="0"/>
              <a:buChar char="•"/>
              <a:defRPr/>
            </a:pPr>
            <a:r>
              <a:rPr lang="cy-GB" sz="1800" b="0" i="0" u="none" strike="noStrike" cap="none" baseline="0" dirty="0">
                <a:solidFill>
                  <a:srgbClr val="000000"/>
                </a:solidFill>
                <a:effectLst/>
                <a:uFillTx/>
                <a:latin typeface="Arial"/>
              </a:rPr>
              <a:t> Hunan feirniadu</a:t>
            </a:r>
          </a:p>
          <a:p>
            <a:pPr>
              <a:buFont typeface="Arial" pitchFamily="34" charset="0"/>
              <a:buChar char="•"/>
              <a:defRPr/>
            </a:pPr>
            <a:r>
              <a:rPr lang="cy-GB" sz="1800" b="0" i="0" u="none" strike="noStrike" cap="none" baseline="0" dirty="0">
                <a:solidFill>
                  <a:srgbClr val="000000"/>
                </a:solidFill>
                <a:effectLst/>
                <a:uFillTx/>
                <a:latin typeface="Arial"/>
              </a:rPr>
              <a:t> Tasgau yn pentyrru</a:t>
            </a:r>
          </a:p>
          <a:p>
            <a:pPr>
              <a:buFont typeface="Arial" pitchFamily="34" charset="0"/>
              <a:buChar char="•"/>
              <a:defRPr/>
            </a:pPr>
            <a:r>
              <a:rPr lang="cy-GB" sz="1800" b="0" i="0" u="none" strike="noStrike" cap="none" baseline="0" dirty="0">
                <a:solidFill>
                  <a:srgbClr val="000000"/>
                </a:solidFill>
                <a:effectLst/>
                <a:uFillTx/>
                <a:latin typeface="Arial"/>
              </a:rPr>
              <a:t> Cosb neu golled</a:t>
            </a:r>
          </a:p>
          <a:p>
            <a:pPr>
              <a:buFont typeface="Arial" pitchFamily="34" charset="0"/>
              <a:buChar char="•"/>
              <a:defRPr/>
            </a:pPr>
            <a:r>
              <a:rPr lang="cy-GB" sz="1800" b="0" i="0" u="none" strike="noStrike" cap="none" baseline="0" dirty="0">
                <a:solidFill>
                  <a:srgbClr val="000000"/>
                </a:solidFill>
                <a:effectLst/>
                <a:uFillTx/>
                <a:latin typeface="Arial"/>
              </a:rPr>
              <a:t> Mae'r dasg neu'r nod yn mynd yn fwy atgas,  </a:t>
            </a:r>
          </a:p>
          <a:p>
            <a:pPr>
              <a:defRPr/>
            </a:pPr>
            <a:r>
              <a:rPr lang="cy-GB" sz="1800" b="0" i="0" u="none" strike="noStrike" cap="none" baseline="0" dirty="0">
                <a:solidFill>
                  <a:srgbClr val="000000"/>
                </a:solidFill>
                <a:effectLst/>
                <a:uFillTx/>
                <a:latin typeface="Arial"/>
              </a:rPr>
              <a:t>  gan wneud i oedi ymddangos yn fwy deniadol y tro nesaf</a:t>
            </a:r>
          </a:p>
          <a:p>
            <a:pPr>
              <a:defRPr/>
            </a:pPr>
            <a:endParaRPr lang="en-GB" dirty="0"/>
          </a:p>
        </p:txBody>
      </p:sp>
      <p:sp>
        <p:nvSpPr>
          <p:cNvPr id="14" name="Rectangle 13"/>
          <p:cNvSpPr/>
          <p:nvPr/>
        </p:nvSpPr>
        <p:spPr>
          <a:xfrm>
            <a:off x="1211271" y="1000108"/>
            <a:ext cx="6292830" cy="457657"/>
          </a:xfrm>
          <a:prstGeom prst="rect">
            <a:avLst/>
          </a:prstGeom>
        </p:spPr>
        <p:txBody>
          <a:bodyPr wrap="square">
            <a:spAutoFit/>
          </a:bodyPr>
          <a:lstStyle/>
          <a:p>
            <a:pPr algn="ctr">
              <a:defRPr/>
            </a:pPr>
            <a:r>
              <a:rPr lang="cy-GB" sz="2400" b="1" i="0" u="none" strike="noStrike" cap="none" baseline="0">
                <a:solidFill>
                  <a:srgbClr val="0070C0"/>
                </a:solidFill>
                <a:effectLst/>
                <a:uFillTx/>
                <a:latin typeface="Century Gothic"/>
              </a:rPr>
              <a:t>Canlyniadau:</a:t>
            </a:r>
          </a:p>
        </p:txBody>
      </p:sp>
      <p:sp>
        <p:nvSpPr>
          <p:cNvPr id="15" name="Rectangle 14"/>
          <p:cNvSpPr/>
          <p:nvPr/>
        </p:nvSpPr>
        <p:spPr>
          <a:xfrm>
            <a:off x="1711730" y="5500702"/>
            <a:ext cx="5506227" cy="396636"/>
          </a:xfrm>
          <a:prstGeom prst="rect">
            <a:avLst/>
          </a:prstGeom>
        </p:spPr>
        <p:txBody>
          <a:bodyPr wrap="square">
            <a:spAutoFit/>
          </a:bodyPr>
          <a:lstStyle/>
          <a:p>
            <a:pPr algn="ctr"/>
            <a:r>
              <a:rPr lang="cy-GB" sz="2000" b="0" i="0" u="none" strike="noStrike" cap="none" baseline="0">
                <a:solidFill>
                  <a:srgbClr val="0070C0"/>
                </a:solidFill>
                <a:effectLst/>
                <a:uFillTx/>
                <a:latin typeface="Century Gothic"/>
              </a:rPr>
              <a:t>Cynllun Gweithredu Personol, Cwestiwn 3</a:t>
            </a:r>
          </a:p>
        </p:txBody>
      </p:sp>
    </p:spTree>
    <p:extLst>
      <p:ext uri="{BB962C8B-B14F-4D97-AF65-F5344CB8AC3E}">
        <p14:creationId xmlns:p14="http://schemas.microsoft.com/office/powerpoint/2010/main" val="262966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496248" y="928670"/>
            <a:ext cx="7580000" cy="457657"/>
          </a:xfrm>
          <a:prstGeom prst="rect">
            <a:avLst/>
          </a:prstGeom>
        </p:spPr>
        <p:txBody>
          <a:bodyPr wrap="square">
            <a:spAutoFit/>
          </a:bodyPr>
          <a:lstStyle/>
          <a:p>
            <a:pPr algn="ctr"/>
            <a:r>
              <a:rPr lang="cy-GB" sz="2400" b="1" i="0" u="none" strike="noStrike" cap="none" baseline="0">
                <a:solidFill>
                  <a:srgbClr val="0070C0"/>
                </a:solidFill>
                <a:effectLst/>
                <a:uFillTx/>
                <a:latin typeface="Century Gothic"/>
              </a:rPr>
              <a:t>Cylch Dieflig Oedi </a:t>
            </a:r>
          </a:p>
        </p:txBody>
      </p:sp>
      <p:pic>
        <p:nvPicPr>
          <p:cNvPr id="14" name="Content Placeholder 3"/>
          <p:cNvPicPr/>
          <p:nvPr/>
        </p:nvPicPr>
        <p:blipFill>
          <a:blip r:embed="rId4"/>
          <a:srcRect l="19447" t="20213" r="49467" b="12234"/>
          <a:stretch>
            <a:fillRect/>
          </a:stretch>
        </p:blipFill>
        <p:spPr>
          <a:xfrm>
            <a:off x="642910" y="1643050"/>
            <a:ext cx="3084512" cy="4187825"/>
          </a:xfrm>
          <a:prstGeom prst="rect">
            <a:avLst/>
          </a:prstGeom>
        </p:spPr>
      </p:pic>
      <p:pic>
        <p:nvPicPr>
          <p:cNvPr id="6146" name="Picture 2" descr="C:\Users\Jill\AppData\Local\Microsoft\Windows\Temporary Internet Files\Content.IE5\JJRZ3VHE\11[1].jpg"/>
          <p:cNvPicPr>
            <a:picLocks noChangeAspect="1" noChangeArrowheads="1"/>
          </p:cNvPicPr>
          <p:nvPr/>
        </p:nvPicPr>
        <p:blipFill>
          <a:blip r:embed="rId5"/>
          <a:stretch>
            <a:fillRect/>
          </a:stretch>
        </p:blipFill>
        <p:spPr bwMode="auto">
          <a:xfrm>
            <a:off x="5072066" y="2285992"/>
            <a:ext cx="3048000" cy="3048000"/>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1357290" y="3105835"/>
            <a:ext cx="6435850" cy="396636"/>
          </a:xfrm>
          <a:prstGeom prst="rect">
            <a:avLst/>
          </a:prstGeom>
        </p:spPr>
        <p:txBody>
          <a:bodyPr wrap="square">
            <a:spAutoFit/>
          </a:bodyPr>
          <a:lstStyle/>
          <a:p>
            <a:r>
              <a:rPr lang="cy-GB" sz="2000" b="0" i="0" u="none" strike="noStrike" cap="none" baseline="0">
                <a:solidFill>
                  <a:srgbClr val="0070C0"/>
                </a:solidFill>
                <a:effectLst/>
                <a:uFillTx/>
                <a:latin typeface="Century Gothic"/>
              </a:rPr>
              <a:t>https://</a:t>
            </a:r>
            <a:r>
              <a:rPr lang="cy-GB" sz="2000" b="0" i="0" u="none" strike="noStrike" cap="none" baseline="0">
                <a:solidFill>
                  <a:srgbClr val="0070C0"/>
                </a:solidFill>
                <a:effectLst/>
                <a:uFillTx/>
                <a:latin typeface="Century Gothic"/>
                <a:hlinkClick r:id="rId3" history="0"/>
              </a:rPr>
              <a:t>www.youtube.com/watch?v=9EsgPB5tFP0</a:t>
            </a:r>
          </a:p>
        </p:txBody>
      </p:sp>
      <p:sp>
        <p:nvSpPr>
          <p:cNvPr id="13" name="Rectangle 12"/>
          <p:cNvSpPr/>
          <p:nvPr/>
        </p:nvSpPr>
        <p:spPr>
          <a:xfrm>
            <a:off x="496283" y="1214422"/>
            <a:ext cx="7508491" cy="396636"/>
          </a:xfrm>
          <a:prstGeom prst="rect">
            <a:avLst/>
          </a:prstGeom>
        </p:spPr>
        <p:txBody>
          <a:bodyPr wrap="square">
            <a:spAutoFit/>
          </a:bodyPr>
          <a:lstStyle/>
          <a:p>
            <a:pPr algn="ctr"/>
            <a:r>
              <a:rPr lang="cy-GB" sz="2000" b="1" i="0" u="none" strike="noStrike" cap="none" baseline="0" dirty="0">
                <a:solidFill>
                  <a:srgbClr val="0070C0"/>
                </a:solidFill>
                <a:effectLst/>
                <a:uFillTx/>
                <a:latin typeface="Century Gothic"/>
              </a:rPr>
              <a:t>Beth yw'r rheolau </a:t>
            </a:r>
            <a:r>
              <a:rPr lang="cy-GB" sz="2000" b="1" i="0" u="none" strike="noStrike" cap="none" baseline="0" dirty="0" err="1">
                <a:solidFill>
                  <a:srgbClr val="0070C0"/>
                </a:solidFill>
                <a:effectLst/>
                <a:uFillTx/>
                <a:latin typeface="Century Gothic"/>
              </a:rPr>
              <a:t>difudd</a:t>
            </a:r>
            <a:r>
              <a:rPr lang="cy-GB" sz="2000" b="1" i="0" u="none" strike="noStrike" cap="none" baseline="0" dirty="0">
                <a:solidFill>
                  <a:srgbClr val="0070C0"/>
                </a:solidFill>
                <a:effectLst/>
                <a:uFillTx/>
                <a:latin typeface="Century Gothic"/>
              </a:rPr>
              <a:t> yma?</a:t>
            </a:r>
          </a:p>
        </p:txBody>
      </p:sp>
    </p:spTree>
    <p:extLst>
      <p:ext uri="{BB962C8B-B14F-4D97-AF65-F5344CB8AC3E}">
        <p14:creationId xmlns:p14="http://schemas.microsoft.com/office/powerpoint/2010/main" val="262966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496248" y="1000108"/>
            <a:ext cx="7580000" cy="457657"/>
          </a:xfrm>
          <a:prstGeom prst="rect">
            <a:avLst/>
          </a:prstGeom>
        </p:spPr>
        <p:txBody>
          <a:bodyPr wrap="square">
            <a:spAutoFit/>
          </a:bodyPr>
          <a:lstStyle/>
          <a:p>
            <a:pPr algn="ctr"/>
            <a:r>
              <a:rPr lang="cy-GB" sz="2400" b="1" i="0" u="none" strike="noStrike" cap="none" baseline="0" dirty="0">
                <a:solidFill>
                  <a:srgbClr val="0070C0"/>
                </a:solidFill>
                <a:effectLst/>
                <a:uFillTx/>
                <a:latin typeface="Century Gothic"/>
              </a:rPr>
              <a:t>Heriwch </a:t>
            </a:r>
            <a:r>
              <a:rPr lang="cy-GB" sz="2400" b="1" u="none" strike="noStrike" cap="none" baseline="0" dirty="0">
                <a:solidFill>
                  <a:srgbClr val="0070C0"/>
                </a:solidFill>
                <a:effectLst/>
                <a:uFillTx/>
                <a:latin typeface="Century Gothic"/>
              </a:rPr>
              <a:t>eich</a:t>
            </a:r>
            <a:r>
              <a:rPr lang="cy-GB" sz="2400" b="1" i="1" u="none" strike="noStrike" cap="none" baseline="0" dirty="0">
                <a:solidFill>
                  <a:srgbClr val="0070C0"/>
                </a:solidFill>
                <a:effectLst/>
                <a:uFillTx/>
                <a:latin typeface="Century Gothic"/>
              </a:rPr>
              <a:t> </a:t>
            </a:r>
            <a:r>
              <a:rPr lang="cy-GB" sz="2400" b="1" i="0" u="none" strike="noStrike" cap="none" baseline="0" dirty="0">
                <a:solidFill>
                  <a:srgbClr val="0070C0"/>
                </a:solidFill>
                <a:effectLst/>
                <a:uFillTx/>
                <a:latin typeface="Century Gothic"/>
              </a:rPr>
              <a:t>rheolau a'ch rhagdybiaethau</a:t>
            </a:r>
          </a:p>
        </p:txBody>
      </p:sp>
      <p:sp>
        <p:nvSpPr>
          <p:cNvPr id="13" name="Rectangle 12"/>
          <p:cNvSpPr/>
          <p:nvPr/>
        </p:nvSpPr>
        <p:spPr>
          <a:xfrm>
            <a:off x="428596" y="1643050"/>
            <a:ext cx="8366603" cy="3386664"/>
          </a:xfrm>
          <a:prstGeom prst="rect">
            <a:avLst/>
          </a:prstGeom>
        </p:spPr>
        <p:txBody>
          <a:bodyPr wrap="square">
            <a:spAutoFit/>
          </a:bodyPr>
          <a:lstStyle/>
          <a:p>
            <a:pPr>
              <a:buFont typeface="Arial" pitchFamily="34" charset="0"/>
              <a:buChar char="•"/>
            </a:pPr>
            <a:endParaRPr lang="en-GB" altLang="en-US" dirty="0">
              <a:latin typeface="Century Gothic" pitchFamily="34" charset="0"/>
            </a:endParaRPr>
          </a:p>
          <a:p>
            <a:pPr>
              <a:buFont typeface="Arial" pitchFamily="34" charset="0"/>
              <a:buChar char="•"/>
            </a:pPr>
            <a:endParaRPr lang="en-GB" altLang="en-US" dirty="0">
              <a:latin typeface="Century Gothic" pitchFamily="34" charset="0"/>
            </a:endParaRPr>
          </a:p>
          <a:p>
            <a:pPr>
              <a:buFont typeface="Arial" pitchFamily="34" charset="0"/>
              <a:buChar char="•"/>
            </a:pPr>
            <a:endParaRPr lang="en-GB" altLang="en-US" dirty="0">
              <a:latin typeface="Century Gothic" pitchFamily="34" charset="0"/>
            </a:endParaRPr>
          </a:p>
          <a:p>
            <a:pPr>
              <a:buFont typeface="Arial" pitchFamily="34" charset="0"/>
              <a:buChar char="•"/>
            </a:pPr>
            <a:r>
              <a:rPr lang="cy-GB" sz="1800" b="0" i="0" u="none" strike="noStrike" cap="none" baseline="0" dirty="0">
                <a:solidFill>
                  <a:srgbClr val="000000"/>
                </a:solidFill>
                <a:effectLst/>
                <a:uFillTx/>
                <a:latin typeface="Century Gothic"/>
              </a:rPr>
              <a:t> Beth yw'r rheol neu'r rhagdybiaeth ddi-fudd?</a:t>
            </a:r>
          </a:p>
          <a:p>
            <a:endParaRPr lang="en-GB" altLang="en-US" dirty="0">
              <a:latin typeface="Century Gothic" pitchFamily="34" charset="0"/>
            </a:endParaRPr>
          </a:p>
          <a:p>
            <a:pPr>
              <a:buFont typeface="Arial" pitchFamily="34" charset="0"/>
              <a:buChar char="•"/>
            </a:pPr>
            <a:r>
              <a:rPr lang="cy-GB" sz="1800" b="0" i="0" u="none" strike="noStrike" cap="none" baseline="0" dirty="0">
                <a:solidFill>
                  <a:srgbClr val="000000"/>
                </a:solidFill>
                <a:effectLst/>
                <a:uFillTx/>
                <a:latin typeface="Century Gothic"/>
              </a:rPr>
              <a:t> O ble y daeth?</a:t>
            </a:r>
          </a:p>
          <a:p>
            <a:endParaRPr lang="en-GB" altLang="en-US" dirty="0">
              <a:latin typeface="Century Gothic" pitchFamily="34" charset="0"/>
            </a:endParaRPr>
          </a:p>
          <a:p>
            <a:pPr>
              <a:buFont typeface="Arial" pitchFamily="34" charset="0"/>
              <a:buChar char="•"/>
            </a:pPr>
            <a:r>
              <a:rPr lang="cy-GB" sz="1800" b="0" i="0" u="none" strike="noStrike" cap="none" baseline="0" dirty="0">
                <a:solidFill>
                  <a:srgbClr val="000000"/>
                </a:solidFill>
                <a:effectLst/>
                <a:uFillTx/>
                <a:latin typeface="Century Gothic"/>
              </a:rPr>
              <a:t> Ym mha ffyrdd y mae'n afresymol neu'n ddi-fudd?</a:t>
            </a:r>
          </a:p>
          <a:p>
            <a:endParaRPr lang="en-GB" altLang="en-US" dirty="0">
              <a:latin typeface="Century Gothic" pitchFamily="34" charset="0"/>
            </a:endParaRPr>
          </a:p>
          <a:p>
            <a:pPr>
              <a:buFont typeface="Arial" pitchFamily="34" charset="0"/>
              <a:buChar char="•"/>
            </a:pPr>
            <a:r>
              <a:rPr lang="cy-GB" sz="1800" b="0" i="0" u="none" strike="noStrike" cap="none" baseline="0" dirty="0">
                <a:solidFill>
                  <a:srgbClr val="000000"/>
                </a:solidFill>
                <a:effectLst/>
                <a:uFillTx/>
                <a:latin typeface="Century Gothic"/>
              </a:rPr>
              <a:t> Beth yw'r canlyniad negyddol o gael y rheol neu'r rhagdybiaeth hon?</a:t>
            </a:r>
          </a:p>
          <a:p>
            <a:endParaRPr lang="en-GB" altLang="en-US" dirty="0">
              <a:latin typeface="Century Gothic" pitchFamily="34" charset="0"/>
            </a:endParaRPr>
          </a:p>
          <a:p>
            <a:pPr>
              <a:buFont typeface="Arial" pitchFamily="34" charset="0"/>
              <a:buChar char="•"/>
            </a:pPr>
            <a:r>
              <a:rPr lang="cy-GB" sz="1800" b="0" i="0" u="none" strike="noStrike" cap="none" baseline="0" dirty="0">
                <a:solidFill>
                  <a:srgbClr val="000000"/>
                </a:solidFill>
                <a:effectLst/>
                <a:uFillTx/>
                <a:latin typeface="Century Gothic"/>
              </a:rPr>
              <a:t> Beth fyddai rheol neu ragdybiaeth arall, mwy buddiol? (3)</a:t>
            </a:r>
          </a:p>
        </p:txBody>
      </p:sp>
      <p:sp>
        <p:nvSpPr>
          <p:cNvPr id="14" name="Rectangle 13"/>
          <p:cNvSpPr/>
          <p:nvPr/>
        </p:nvSpPr>
        <p:spPr>
          <a:xfrm>
            <a:off x="1854641" y="5500702"/>
            <a:ext cx="5434718" cy="366126"/>
          </a:xfrm>
          <a:prstGeom prst="rect">
            <a:avLst/>
          </a:prstGeom>
        </p:spPr>
        <p:txBody>
          <a:bodyPr wrap="square">
            <a:spAutoFit/>
          </a:bodyPr>
          <a:lstStyle/>
          <a:p>
            <a:pPr algn="ctr">
              <a:defRPr/>
            </a:pPr>
            <a:r>
              <a:rPr lang="cy-GB" sz="1800" b="0" i="0" u="none" strike="noStrike" cap="none" baseline="0">
                <a:solidFill>
                  <a:srgbClr val="0070C0"/>
                </a:solidFill>
                <a:effectLst/>
                <a:uFillTx/>
                <a:latin typeface="Century Gothic"/>
              </a:rPr>
              <a:t>Cynllun Gweithredu Personol, Cwestiwn 4</a:t>
            </a:r>
          </a:p>
        </p:txBody>
      </p:sp>
      <p:pic>
        <p:nvPicPr>
          <p:cNvPr id="7176" name="Picture 8" descr="C:\Users\Jill\AppData\Local\Microsoft\Windows\Temporary Internet Files\Content.IE5\SHHXK0KA\pensando[1].jpg"/>
          <p:cNvPicPr>
            <a:picLocks noChangeAspect="1" noChangeArrowheads="1"/>
          </p:cNvPicPr>
          <p:nvPr/>
        </p:nvPicPr>
        <p:blipFill>
          <a:blip r:embed="rId4"/>
          <a:stretch>
            <a:fillRect/>
          </a:stretch>
        </p:blipFill>
        <p:spPr bwMode="auto">
          <a:xfrm>
            <a:off x="6572264" y="1857364"/>
            <a:ext cx="1826895" cy="1966912"/>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639124" y="1000108"/>
            <a:ext cx="7580000" cy="457657"/>
          </a:xfrm>
          <a:prstGeom prst="rect">
            <a:avLst/>
          </a:prstGeom>
        </p:spPr>
        <p:txBody>
          <a:bodyPr wrap="square">
            <a:spAutoFit/>
          </a:bodyPr>
          <a:lstStyle/>
          <a:p>
            <a:pPr algn="ctr"/>
            <a:r>
              <a:rPr lang="cy-GB" sz="2400" b="1" i="0" u="none" strike="noStrike" cap="none" baseline="0">
                <a:solidFill>
                  <a:srgbClr val="0070C0"/>
                </a:solidFill>
                <a:effectLst/>
                <a:uFillTx/>
                <a:latin typeface="Century Gothic"/>
              </a:rPr>
              <a:t>Newid i'r Cylch Gwneud</a:t>
            </a:r>
          </a:p>
        </p:txBody>
      </p:sp>
      <p:sp>
        <p:nvSpPr>
          <p:cNvPr id="13" name="Rectangle 12"/>
          <p:cNvSpPr/>
          <p:nvPr/>
        </p:nvSpPr>
        <p:spPr>
          <a:xfrm>
            <a:off x="357158" y="1643050"/>
            <a:ext cx="8438114" cy="3386664"/>
          </a:xfrm>
          <a:prstGeom prst="rect">
            <a:avLst/>
          </a:prstGeom>
        </p:spPr>
        <p:txBody>
          <a:bodyPr wrap="square">
            <a:spAutoFit/>
          </a:bodyPr>
          <a:lstStyle/>
          <a:p>
            <a:pPr marL="0" indent="0">
              <a:buFont typeface="Wingdings 2" pitchFamily="18" charset="2"/>
              <a:buNone/>
              <a:defRPr/>
            </a:pPr>
            <a:endParaRPr lang="en-GB" b="1" dirty="0">
              <a:latin typeface="Century Gothic" pitchFamily="34" charset="0"/>
            </a:endParaRPr>
          </a:p>
          <a:p>
            <a:pPr marL="0" indent="0">
              <a:buFont typeface="Wingdings 2" pitchFamily="18" charset="2"/>
              <a:buNone/>
              <a:defRPr/>
            </a:pPr>
            <a:r>
              <a:rPr lang="cy-GB" sz="1800" b="1" i="0" u="none" strike="noStrike" cap="none" baseline="0" dirty="0">
                <a:solidFill>
                  <a:srgbClr val="000000"/>
                </a:solidFill>
                <a:effectLst/>
                <a:uFillTx/>
                <a:latin typeface="Century Gothic"/>
              </a:rPr>
              <a:t>Cynllun Oedi </a:t>
            </a:r>
            <a:r>
              <a:rPr lang="cy-GB" sz="1800" b="1" i="1" u="none" strike="noStrike" cap="none" baseline="0" dirty="0" err="1">
                <a:solidFill>
                  <a:srgbClr val="000000"/>
                </a:solidFill>
                <a:effectLst/>
                <a:uFillTx/>
                <a:latin typeface="Century Gothic"/>
              </a:rPr>
              <a:t>iCan</a:t>
            </a:r>
            <a:r>
              <a:rPr lang="cy-GB" sz="1800" b="1" i="0" u="none" strike="noStrike" cap="none" baseline="0" dirty="0">
                <a:solidFill>
                  <a:srgbClr val="000000"/>
                </a:solidFill>
                <a:effectLst/>
                <a:uFillTx/>
                <a:latin typeface="Century Gothic"/>
              </a:rPr>
              <a:t> </a:t>
            </a:r>
          </a:p>
          <a:p>
            <a:pPr marL="0" indent="0">
              <a:buFont typeface="Wingdings 2" pitchFamily="18" charset="2"/>
              <a:buNone/>
              <a:defRPr/>
            </a:pPr>
            <a:endParaRPr lang="en-GB" dirty="0">
              <a:latin typeface="Century Gothic" pitchFamily="34" charset="0"/>
            </a:endParaRPr>
          </a:p>
          <a:p>
            <a:pPr marL="457200" indent="-457200">
              <a:lnSpc>
                <a:spcPct val="150000"/>
              </a:lnSpc>
              <a:buFont typeface="+mj-lt"/>
              <a:buAutoNum type="arabicPeriod"/>
              <a:defRPr/>
            </a:pPr>
            <a:r>
              <a:rPr lang="cy-GB" sz="1800" b="0" i="0" u="none" strike="noStrike" cap="none" baseline="0" dirty="0">
                <a:solidFill>
                  <a:srgbClr val="000000"/>
                </a:solidFill>
                <a:effectLst/>
                <a:uFillTx/>
                <a:latin typeface="Century Gothic"/>
              </a:rPr>
              <a:t>Sylweddoli eich bod yn oedi</a:t>
            </a:r>
          </a:p>
          <a:p>
            <a:pPr marL="457200" indent="-457200">
              <a:lnSpc>
                <a:spcPct val="150000"/>
              </a:lnSpc>
              <a:buFont typeface="+mj-lt"/>
              <a:buAutoNum type="arabicPeriod"/>
              <a:defRPr/>
            </a:pPr>
            <a:r>
              <a:rPr lang="cy-GB" sz="1800" b="0" i="0" u="none" strike="noStrike" cap="none" baseline="0" dirty="0">
                <a:solidFill>
                  <a:srgbClr val="000000"/>
                </a:solidFill>
                <a:effectLst/>
                <a:uFillTx/>
                <a:latin typeface="Century Gothic"/>
              </a:rPr>
              <a:t>Newid rheolau a rhagdybiaethau </a:t>
            </a:r>
            <a:r>
              <a:rPr lang="cy-GB" sz="1800" b="0" i="0" u="none" strike="noStrike" cap="none" baseline="0" dirty="0" err="1">
                <a:solidFill>
                  <a:srgbClr val="000000"/>
                </a:solidFill>
                <a:effectLst/>
                <a:uFillTx/>
                <a:latin typeface="Century Gothic"/>
              </a:rPr>
              <a:t>difudd</a:t>
            </a:r>
            <a:r>
              <a:rPr lang="cy-GB" sz="1800" b="0" i="0" u="none" strike="noStrike" cap="none" baseline="0" dirty="0">
                <a:solidFill>
                  <a:srgbClr val="000000"/>
                </a:solidFill>
                <a:effectLst/>
                <a:uFillTx/>
                <a:latin typeface="Century Gothic"/>
              </a:rPr>
              <a:t> </a:t>
            </a:r>
          </a:p>
          <a:p>
            <a:pPr marL="457200" indent="-457200">
              <a:lnSpc>
                <a:spcPct val="150000"/>
              </a:lnSpc>
              <a:buFont typeface="+mj-lt"/>
              <a:buAutoNum type="arabicPeriod"/>
              <a:defRPr/>
            </a:pPr>
            <a:r>
              <a:rPr lang="cy-GB" sz="1800" b="0" i="0" u="none" strike="noStrike" cap="none" baseline="0" dirty="0">
                <a:solidFill>
                  <a:srgbClr val="000000"/>
                </a:solidFill>
                <a:effectLst/>
                <a:uFillTx/>
                <a:latin typeface="Century Gothic"/>
              </a:rPr>
              <a:t>Ymarfer goddef teimlo'n anghysurus</a:t>
            </a:r>
          </a:p>
          <a:p>
            <a:pPr marL="457200" indent="-457200">
              <a:lnSpc>
                <a:spcPct val="150000"/>
              </a:lnSpc>
              <a:buFont typeface="+mj-lt"/>
              <a:buAutoNum type="arabicPeriod"/>
              <a:defRPr/>
            </a:pPr>
            <a:r>
              <a:rPr lang="cy-GB" sz="1800" b="0" i="0" u="none" strike="noStrike" cap="none" baseline="0" dirty="0">
                <a:solidFill>
                  <a:srgbClr val="000000"/>
                </a:solidFill>
                <a:effectLst/>
                <a:uFillTx/>
                <a:latin typeface="Century Gothic"/>
              </a:rPr>
              <a:t>Gwrthod esgusodion dros oedi</a:t>
            </a:r>
          </a:p>
          <a:p>
            <a:pPr marL="457200" indent="-457200">
              <a:lnSpc>
                <a:spcPct val="150000"/>
              </a:lnSpc>
              <a:buFont typeface="+mj-lt"/>
              <a:buAutoNum type="arabicPeriod"/>
              <a:defRPr/>
            </a:pPr>
            <a:r>
              <a:rPr lang="cy-GB" sz="1800" b="0" i="0" u="none" strike="noStrike" cap="none" baseline="0" dirty="0">
                <a:solidFill>
                  <a:srgbClr val="000000"/>
                </a:solidFill>
                <a:effectLst/>
                <a:uFillTx/>
                <a:latin typeface="Century Gothic"/>
              </a:rPr>
              <a:t>Gweithredu strategaethau ymarferol</a:t>
            </a:r>
          </a:p>
          <a:p>
            <a:pPr marL="457200" indent="-457200">
              <a:lnSpc>
                <a:spcPct val="150000"/>
              </a:lnSpc>
              <a:buFont typeface="+mj-lt"/>
              <a:buAutoNum type="arabicPeriod"/>
              <a:defRPr/>
            </a:pPr>
            <a:r>
              <a:rPr lang="cy-GB" sz="1800" b="0" i="0" u="none" strike="noStrike" cap="none" baseline="0" dirty="0">
                <a:solidFill>
                  <a:srgbClr val="000000"/>
                </a:solidFill>
                <a:effectLst/>
                <a:uFillTx/>
                <a:latin typeface="Century Gothic"/>
              </a:rPr>
              <a:t>Adfyfyrio ac adolygu'r cynllun</a:t>
            </a:r>
          </a:p>
        </p:txBody>
      </p:sp>
      <p:pic>
        <p:nvPicPr>
          <p:cNvPr id="8195" name="Picture 3" descr="C:\Users\Jill\AppData\Local\Microsoft\Windows\Temporary Internet Files\Content.IE5\SHHXK0KA\Time-For-Action[1].jpg"/>
          <p:cNvPicPr>
            <a:picLocks noChangeAspect="1" noChangeArrowheads="1"/>
          </p:cNvPicPr>
          <p:nvPr/>
        </p:nvPicPr>
        <p:blipFill>
          <a:blip r:embed="rId4"/>
          <a:stretch>
            <a:fillRect/>
          </a:stretch>
        </p:blipFill>
        <p:spPr bwMode="auto">
          <a:xfrm>
            <a:off x="5929326" y="2571748"/>
            <a:ext cx="2553653" cy="2086927"/>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496248" y="1071546"/>
            <a:ext cx="7580000" cy="457657"/>
          </a:xfrm>
          <a:prstGeom prst="rect">
            <a:avLst/>
          </a:prstGeom>
        </p:spPr>
        <p:txBody>
          <a:bodyPr wrap="square">
            <a:spAutoFit/>
          </a:bodyPr>
          <a:lstStyle/>
          <a:p>
            <a:pPr algn="ctr"/>
            <a:r>
              <a:rPr lang="cy-GB" sz="2400" b="1" i="0" u="none" strike="noStrike" cap="none" baseline="0">
                <a:solidFill>
                  <a:srgbClr val="0070C0"/>
                </a:solidFill>
                <a:effectLst/>
                <a:uFillTx/>
                <a:latin typeface="Century Gothic"/>
              </a:rPr>
              <a:t>Goddef teimlo'n anghysurus</a:t>
            </a:r>
          </a:p>
        </p:txBody>
      </p:sp>
      <p:sp>
        <p:nvSpPr>
          <p:cNvPr id="13" name="Rectangle 12"/>
          <p:cNvSpPr/>
          <p:nvPr/>
        </p:nvSpPr>
        <p:spPr>
          <a:xfrm>
            <a:off x="428596" y="1714488"/>
            <a:ext cx="8366603" cy="2562881"/>
          </a:xfrm>
          <a:prstGeom prst="rect">
            <a:avLst/>
          </a:prstGeom>
        </p:spPr>
        <p:txBody>
          <a:bodyPr wrap="square">
            <a:spAutoFit/>
          </a:bodyPr>
          <a:lstStyle/>
          <a:p>
            <a:pPr marL="0" indent="0">
              <a:buFont typeface="Wingdings 2" pitchFamily="18" charset="2"/>
              <a:buNone/>
              <a:defRPr/>
            </a:pPr>
            <a:endParaRPr lang="en-GB">
              <a:latin typeface="Century Gothic" pitchFamily="34" charset="0"/>
            </a:endParaRPr>
          </a:p>
          <a:p>
            <a:pPr marL="0" indent="0">
              <a:buFont typeface="Wingdings 2" pitchFamily="18" charset="2"/>
              <a:buNone/>
              <a:defRPr/>
            </a:pPr>
            <a:endParaRPr lang="en-GB">
              <a:latin typeface="Century Gothic" pitchFamily="34" charset="0"/>
            </a:endParaRPr>
          </a:p>
          <a:p>
            <a:pPr marL="0" indent="0">
              <a:buFont typeface="Wingdings 2" pitchFamily="18" charset="2"/>
              <a:buNone/>
              <a:defRPr/>
            </a:pPr>
            <a:r>
              <a:rPr lang="cy-GB" sz="1800" b="0" i="0" u="none" strike="noStrike" cap="none" baseline="0">
                <a:solidFill>
                  <a:srgbClr val="000000"/>
                </a:solidFill>
                <a:effectLst/>
                <a:uFillTx/>
                <a:latin typeface="Century Gothic"/>
              </a:rPr>
              <a:t>"Alla i ddim ei ddioddef "..."Dydw i ddim yn ei hoffi ond gallaf ei ddioddef"</a:t>
            </a:r>
          </a:p>
          <a:p>
            <a:pPr>
              <a:defRPr/>
            </a:pPr>
            <a:endParaRPr lang="en-GB">
              <a:latin typeface="Century Gothic" pitchFamily="34" charset="0"/>
            </a:endParaRPr>
          </a:p>
          <a:p>
            <a:pPr>
              <a:defRPr/>
            </a:pPr>
            <a:r>
              <a:rPr lang="cy-GB" sz="1800" b="0" i="0" u="none" strike="noStrike" cap="none" baseline="0">
                <a:solidFill>
                  <a:srgbClr val="000000"/>
                </a:solidFill>
                <a:effectLst/>
                <a:uFillTx/>
                <a:latin typeface="Century Gothic"/>
              </a:rPr>
              <a:t>Ymwybyddiaeth ofalgar </a:t>
            </a:r>
          </a:p>
          <a:p>
            <a:pPr>
              <a:defRPr/>
            </a:pPr>
            <a:endParaRPr lang="en-GB">
              <a:latin typeface="Century Gothic" pitchFamily="34" charset="0"/>
            </a:endParaRPr>
          </a:p>
          <a:p>
            <a:pPr>
              <a:defRPr/>
            </a:pPr>
            <a:r>
              <a:rPr lang="cy-GB" sz="1800" b="0" i="0" u="none" strike="noStrike" cap="none" baseline="0">
                <a:solidFill>
                  <a:srgbClr val="000000"/>
                </a:solidFill>
                <a:effectLst/>
                <a:uFillTx/>
                <a:latin typeface="Century Gothic"/>
              </a:rPr>
              <a:t>Gollwng gafael</a:t>
            </a:r>
          </a:p>
          <a:p>
            <a:pPr>
              <a:defRPr/>
            </a:pPr>
            <a:endParaRPr lang="en-GB">
              <a:latin typeface="Century Gothic" pitchFamily="34" charset="0"/>
            </a:endParaRPr>
          </a:p>
          <a:p>
            <a:pPr>
              <a:defRPr/>
            </a:pPr>
            <a:r>
              <a:rPr lang="cy-GB" sz="1800" b="0" i="0" u="none" strike="noStrike" cap="none" baseline="0">
                <a:solidFill>
                  <a:srgbClr val="000000"/>
                </a:solidFill>
                <a:effectLst/>
                <a:uFillTx/>
                <a:latin typeface="Century Gothic"/>
              </a:rPr>
              <a:t>Dod drwyddi - mae teimlo'n anghysurus yn rhywbeth dros dro</a:t>
            </a:r>
          </a:p>
        </p:txBody>
      </p:sp>
      <p:pic>
        <p:nvPicPr>
          <p:cNvPr id="14" name="Picture 4"/>
          <p:cNvPicPr>
            <a:picLocks noChangeAspect="1" noChangeArrowheads="1"/>
          </p:cNvPicPr>
          <p:nvPr/>
        </p:nvPicPr>
        <p:blipFill>
          <a:blip r:embed="rId4"/>
          <a:stretch>
            <a:fillRect/>
          </a:stretch>
        </p:blipFill>
        <p:spPr bwMode="auto">
          <a:xfrm>
            <a:off x="6739386" y="4249089"/>
            <a:ext cx="2055813" cy="1728788"/>
          </a:xfrm>
          <a:prstGeom prst="rect">
            <a:avLst/>
          </a:prstGeom>
          <a:noFill/>
          <a:ln w="9525">
            <a:noFill/>
            <a:miter lim="800000"/>
          </a:ln>
        </p:spPr>
      </p:pic>
    </p:spTree>
    <p:extLst>
      <p:ext uri="{BB962C8B-B14F-4D97-AF65-F5344CB8AC3E}">
        <p14:creationId xmlns:p14="http://schemas.microsoft.com/office/powerpoint/2010/main" val="262966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p:cNvSpPr/>
          <p:nvPr/>
        </p:nvSpPr>
        <p:spPr>
          <a:xfrm>
            <a:off x="925197" y="1071546"/>
            <a:ext cx="6936416" cy="579699"/>
          </a:xfrm>
          <a:prstGeom prst="rect">
            <a:avLst/>
          </a:prstGeom>
        </p:spPr>
        <p:txBody>
          <a:bodyPr wrap="square">
            <a:spAutoFit/>
          </a:bodyPr>
          <a:lstStyle/>
          <a:p>
            <a:pPr marL="0" indent="0" algn="ctr">
              <a:buFont typeface="Wingdings 2" pitchFamily="18" charset="2"/>
              <a:buNone/>
              <a:defRPr/>
            </a:pPr>
            <a:r>
              <a:rPr lang="cy-GB" sz="3200" b="1" i="0" u="none" strike="noStrike" cap="none" baseline="0">
                <a:solidFill>
                  <a:srgbClr val="0070C0"/>
                </a:solidFill>
                <a:effectLst/>
                <a:uFillTx/>
                <a:latin typeface="Century Gothic"/>
              </a:rPr>
              <a:t>AMCAN Y GWEITHDY</a:t>
            </a:r>
          </a:p>
        </p:txBody>
      </p:sp>
      <p:sp>
        <p:nvSpPr>
          <p:cNvPr id="8" name="Rectangle 7"/>
          <p:cNvSpPr/>
          <p:nvPr/>
        </p:nvSpPr>
        <p:spPr>
          <a:xfrm>
            <a:off x="428596" y="2000240"/>
            <a:ext cx="8366603" cy="3813810"/>
          </a:xfrm>
          <a:prstGeom prst="rect">
            <a:avLst/>
          </a:prstGeom>
        </p:spPr>
        <p:txBody>
          <a:bodyPr wrap="square">
            <a:spAutoFit/>
          </a:bodyPr>
          <a:lstStyle/>
          <a:p>
            <a:pPr>
              <a:buFont typeface="Arial" pitchFamily="34" charset="0"/>
              <a:buChar char="•"/>
              <a:defRPr/>
            </a:pPr>
            <a:r>
              <a:rPr lang="cy-GB" sz="2800" b="0" i="0" u="none" strike="noStrike" cap="none" baseline="0">
                <a:solidFill>
                  <a:srgbClr val="000000"/>
                </a:solidFill>
                <a:effectLst/>
                <a:uFillTx/>
                <a:latin typeface="Century Gothic"/>
              </a:rPr>
              <a:t> </a:t>
            </a:r>
            <a:r>
              <a:rPr lang="cy-GB" sz="2400" b="0" i="0" u="none" strike="noStrike" cap="none" baseline="0">
                <a:solidFill>
                  <a:srgbClr val="000000"/>
                </a:solidFill>
                <a:effectLst/>
                <a:uFillTx/>
                <a:latin typeface="Century Gothic"/>
              </a:rPr>
              <a:t>Gweld gyda beth ydych chi'n oedi.</a:t>
            </a:r>
          </a:p>
          <a:p>
            <a:pPr>
              <a:defRPr/>
            </a:pPr>
            <a:endParaRPr lang="en-GB" sz="2400">
              <a:latin typeface="Century Gothic" pitchFamily="34" charset="0"/>
            </a:endParaRPr>
          </a:p>
          <a:p>
            <a:pPr>
              <a:buFont typeface="Arial" pitchFamily="34" charset="0"/>
              <a:buChar char="•"/>
              <a:defRPr/>
            </a:pPr>
            <a:r>
              <a:rPr lang="cy-GB" sz="2400" b="0" i="0" u="none" strike="noStrike" cap="none" baseline="0">
                <a:solidFill>
                  <a:srgbClr val="000000"/>
                </a:solidFill>
                <a:effectLst/>
                <a:uFillTx/>
                <a:latin typeface="Century Gothic"/>
              </a:rPr>
              <a:t> Adnabod gweithgareddau oedi.</a:t>
            </a:r>
          </a:p>
          <a:p>
            <a:pPr>
              <a:defRPr/>
            </a:pPr>
            <a:endParaRPr lang="en-GB" sz="2400">
              <a:latin typeface="Century Gothic" pitchFamily="34" charset="0"/>
            </a:endParaRPr>
          </a:p>
          <a:p>
            <a:pPr>
              <a:buFont typeface="Arial" pitchFamily="34" charset="0"/>
              <a:buChar char="•"/>
              <a:defRPr/>
            </a:pPr>
            <a:r>
              <a:rPr lang="cy-GB" sz="2400" b="0" i="0" u="none" strike="noStrike" cap="none" baseline="0">
                <a:solidFill>
                  <a:srgbClr val="000000"/>
                </a:solidFill>
                <a:effectLst/>
                <a:uFillTx/>
                <a:latin typeface="Century Gothic"/>
              </a:rPr>
              <a:t> Bod yn ymwybodol o ganlyniadau oedi.</a:t>
            </a:r>
          </a:p>
          <a:p>
            <a:pPr>
              <a:defRPr/>
            </a:pPr>
            <a:r>
              <a:rPr lang="en-GB" sz="2400">
                <a:latin typeface="Century Gothic" pitchFamily="34" charset="0"/>
              </a:rPr>
              <a:t>  </a:t>
            </a:r>
          </a:p>
          <a:p>
            <a:pPr>
              <a:buFont typeface="Arial" pitchFamily="34" charset="0"/>
              <a:buChar char="•"/>
              <a:defRPr/>
            </a:pPr>
            <a:r>
              <a:rPr lang="cy-GB" sz="2400" b="0" i="0" u="none" strike="noStrike" cap="none" baseline="0">
                <a:solidFill>
                  <a:srgbClr val="000000"/>
                </a:solidFill>
                <a:effectLst/>
                <a:uFillTx/>
                <a:latin typeface="Century Gothic"/>
              </a:rPr>
              <a:t> Deall y rhesymau pam yr ydych yn oedi.</a:t>
            </a:r>
          </a:p>
          <a:p>
            <a:pPr>
              <a:defRPr/>
            </a:pPr>
            <a:endParaRPr lang="en-GB" sz="2400">
              <a:latin typeface="Century Gothic" pitchFamily="34" charset="0"/>
            </a:endParaRPr>
          </a:p>
          <a:p>
            <a:pPr>
              <a:buFont typeface="Arial" pitchFamily="34" charset="0"/>
              <a:buChar char="•"/>
              <a:defRPr/>
            </a:pPr>
            <a:r>
              <a:rPr lang="cy-GB" sz="2400" b="0" i="0" u="none" strike="noStrike" cap="none" baseline="0">
                <a:solidFill>
                  <a:srgbClr val="000000"/>
                </a:solidFill>
                <a:effectLst/>
                <a:uFillTx/>
                <a:latin typeface="Century Gothic"/>
              </a:rPr>
              <a:t> Datblygu strategaethau ar gyfer goresgyn oedi.</a:t>
            </a:r>
          </a:p>
          <a:p>
            <a:pPr>
              <a:defRPr/>
            </a:pPr>
            <a:r>
              <a:rPr lang="en-GB" sz="2400">
                <a:latin typeface="Century Gothic" pitchFamily="34" charset="0"/>
              </a:rPr>
              <a:t> </a:t>
            </a:r>
          </a:p>
        </p:txBody>
      </p:sp>
    </p:spTree>
    <p:extLst>
      <p:ext uri="{BB962C8B-B14F-4D97-AF65-F5344CB8AC3E}">
        <p14:creationId xmlns:p14="http://schemas.microsoft.com/office/powerpoint/2010/main" val="2629669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graphicFrame>
        <p:nvGraphicFramePr>
          <p:cNvPr id="17" name="Content Placeholder 16"/>
          <p:cNvGraphicFramePr>
            <a:graphicFrameLocks noGrp="1"/>
          </p:cNvGraphicFramePr>
          <p:nvPr>
            <p:ph sz="half" idx="2"/>
          </p:nvPr>
        </p:nvGraphicFramePr>
        <p:xfrm>
          <a:off x="457200" y="2174875"/>
          <a:ext cx="6985001" cy="2190751"/>
        </p:xfrm>
        <a:graphic>
          <a:graphicData uri="http://schemas.openxmlformats.org/drawingml/2006/table">
            <a:tbl>
              <a:tblPr firstRow="1" firstCol="1" bandRow="1"/>
              <a:tblGrid>
                <a:gridCol w="2016512">
                  <a:extLst>
                    <a:ext uri="{9D8B030D-6E8A-4147-A177-3AD203B41FA5}">
                      <a16:colId xmlns:a16="http://schemas.microsoft.com/office/drawing/2014/main" val="20000"/>
                    </a:ext>
                  </a:extLst>
                </a:gridCol>
                <a:gridCol w="2016512">
                  <a:extLst>
                    <a:ext uri="{9D8B030D-6E8A-4147-A177-3AD203B41FA5}">
                      <a16:colId xmlns:a16="http://schemas.microsoft.com/office/drawing/2014/main" val="20001"/>
                    </a:ext>
                  </a:extLst>
                </a:gridCol>
                <a:gridCol w="2951977">
                  <a:extLst>
                    <a:ext uri="{9D8B030D-6E8A-4147-A177-3AD203B41FA5}">
                      <a16:colId xmlns:a16="http://schemas.microsoft.com/office/drawing/2014/main" val="20002"/>
                    </a:ext>
                  </a:extLst>
                </a:gridCol>
              </a:tblGrid>
              <a:tr h="262417">
                <a:tc>
                  <a:txBody>
                    <a:bodyPr/>
                    <a:lstStyle/>
                    <a:p>
                      <a:pPr algn="l">
                        <a:lnSpc>
                          <a:spcPct val="115000"/>
                        </a:lnSpc>
                        <a:spcAft>
                          <a:spcPct val="0"/>
                        </a:spcAft>
                      </a:pPr>
                      <a:r>
                        <a:rPr lang="cy-GB" sz="1100" b="1" i="0" u="none" strike="noStrike" cap="none" baseline="0">
                          <a:solidFill>
                            <a:srgbClr val="000000"/>
                          </a:solidFill>
                          <a:effectLst/>
                          <a:uFillTx/>
                          <a:latin typeface="Calibri"/>
                        </a:rPr>
                        <a:t>Y gwirionedd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l">
                        <a:lnSpc>
                          <a:spcPct val="115000"/>
                        </a:lnSpc>
                        <a:spcAft>
                          <a:spcPct val="0"/>
                        </a:spcAft>
                      </a:pPr>
                      <a:r>
                        <a:rPr lang="cy-GB" sz="1100" b="1" i="0" u="none" strike="noStrike" cap="none" baseline="0">
                          <a:solidFill>
                            <a:srgbClr val="000000"/>
                          </a:solidFill>
                          <a:effectLst/>
                          <a:uFillTx/>
                          <a:latin typeface="Calibri"/>
                        </a:rPr>
                        <a:t>Casgliad difudd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l">
                        <a:lnSpc>
                          <a:spcPct val="115000"/>
                        </a:lnSpc>
                        <a:spcAft>
                          <a:spcPct val="0"/>
                        </a:spcAft>
                      </a:pPr>
                      <a:r>
                        <a:rPr lang="cy-GB" sz="1100" b="1" i="0" u="none" strike="noStrike" cap="none" baseline="0">
                          <a:solidFill>
                            <a:srgbClr val="000000"/>
                          </a:solidFill>
                          <a:effectLst/>
                          <a:uFillTx/>
                          <a:latin typeface="Calibri"/>
                        </a:rPr>
                        <a:t>Gwrthodwch yr esgusodion</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385809">
                <a:tc>
                  <a:txBody>
                    <a:bodyPr/>
                    <a:lstStyle/>
                    <a:p>
                      <a:pPr algn="l">
                        <a:lnSpc>
                          <a:spcPct val="115000"/>
                        </a:lnSpc>
                        <a:spcAft>
                          <a:spcPct val="0"/>
                        </a:spcAft>
                      </a:pPr>
                      <a:r>
                        <a:rPr lang="cy-GB" sz="1100" b="0" i="0" u="none" strike="noStrike" cap="none" baseline="0">
                          <a:solidFill>
                            <a:srgbClr val="000000"/>
                          </a:solidFill>
                          <a:effectLst/>
                          <a:uFillTx/>
                          <a:latin typeface="Calibri"/>
                        </a:rPr>
                        <a:t>Rwyf wedi blino'n lân</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Bydd yn well i mi ei wneud ar ôl gorffwys</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Ond gallaf wneud ychydig bach i ddechrau nawr</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1"/>
                  </a:ext>
                </a:extLst>
              </a:tr>
              <a:tr h="385809">
                <a:tc>
                  <a:txBody>
                    <a:bodyPr/>
                    <a:lstStyle/>
                    <a:p>
                      <a:pPr algn="l">
                        <a:lnSpc>
                          <a:spcPct val="115000"/>
                        </a:lnSpc>
                        <a:spcAft>
                          <a:spcPct val="0"/>
                        </a:spcAft>
                      </a:pPr>
                      <a:r>
                        <a:rPr lang="cy-GB" sz="1100" b="0" i="0" u="none" strike="noStrike" cap="none" baseline="0">
                          <a:solidFill>
                            <a:srgbClr val="000000"/>
                          </a:solidFill>
                          <a:effectLst/>
                          <a:uFillTx/>
                          <a:latin typeface="Calibri"/>
                        </a:rPr>
                        <a:t>Byddaf yn colli allan ar yr hwyl sy'n digwydd nawr</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Gallaf bob amser aros hyd nes bod dim llawer yn digwydd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Ond os gwnaf rhywfaint ohono, gallaf wobrwyo fy hun trwy gael hwyl arall yn nes ymlaen</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385572">
                <a:tc>
                  <a:txBody>
                    <a:bodyPr/>
                    <a:lstStyle/>
                    <a:p>
                      <a:pPr algn="l">
                        <a:lnSpc>
                          <a:spcPct val="115000"/>
                        </a:lnSpc>
                        <a:spcAft>
                          <a:spcPct val="0"/>
                        </a:spcAft>
                      </a:pPr>
                      <a:r>
                        <a:rPr lang="cy-GB" sz="1100" b="0" i="0" u="none" strike="noStrike" cap="none" baseline="0">
                          <a:solidFill>
                            <a:srgbClr val="000000"/>
                          </a:solidFill>
                          <a:effectLst/>
                          <a:uFillTx/>
                          <a:latin typeface="Calibri"/>
                        </a:rPr>
                        <a:t>Does gen i ddim popeth sydd ei angen arnaf</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Wna'i aros hyd nes bydd gennyf bopeth</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Ond gallaf ddal ceisio dechrau ar wneud rhannau o'r dasg</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385572">
                <a:tc>
                  <a:txBody>
                    <a:bodyPr/>
                    <a:lstStyle/>
                    <a:p>
                      <a:pPr algn="l">
                        <a:lnSpc>
                          <a:spcPct val="115000"/>
                        </a:lnSpc>
                        <a:spcAft>
                          <a:spcPct val="0"/>
                        </a:spcAft>
                      </a:pPr>
                      <a:r>
                        <a:rPr lang="cy-GB" sz="1100" b="0" i="0" u="none" strike="noStrike" cap="none" baseline="0">
                          <a:solidFill>
                            <a:srgbClr val="000000"/>
                          </a:solidFill>
                          <a:effectLst/>
                          <a:uFillTx/>
                          <a:latin typeface="Calibri"/>
                        </a:rPr>
                        <a:t>Mae gen i ddigon o amser</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Felly does dim rhaid i mi ei ddechrau nawr</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Ond gwell dechrau arni yn awr yn lle ei adael tan y funud olaf</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4"/>
                  </a:ext>
                </a:extLst>
              </a:tr>
              <a:tr h="385572">
                <a:tc>
                  <a:txBody>
                    <a:bodyPr/>
                    <a:lstStyle/>
                    <a:p>
                      <a:pPr algn="l">
                        <a:lnSpc>
                          <a:spcPct val="115000"/>
                        </a:lnSpc>
                        <a:spcAft>
                          <a:spcPct val="0"/>
                        </a:spcAft>
                      </a:pPr>
                      <a:r>
                        <a:rPr lang="cy-GB" sz="1100" b="0" i="0" u="none" strike="noStrike" cap="none" baseline="0">
                          <a:solidFill>
                            <a:srgbClr val="000000"/>
                          </a:solidFill>
                          <a:effectLst/>
                          <a:uFillTx/>
                          <a:latin typeface="Calibri"/>
                        </a:rPr>
                        <a:t>Mae gennyf bethau eraill i'w gwneud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Mi wna'i ei wneud ar ôl gorffen y pethau hynny</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Ond nid ydynt yn bwysicach a gallaf eu gwneud wedyn</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bl>
          </a:graphicData>
        </a:graphic>
      </p:graphicFrame>
      <p:sp>
        <p:nvSpPr>
          <p:cNvPr id="10" name="Text Placeholder 9"/>
          <p:cNvSpPr>
            <a:spLocks noGrp="1"/>
          </p:cNvSpPr>
          <p:nvPr>
            <p:ph type="body" sz="quarter" idx="3"/>
          </p:nvPr>
        </p:nvSpPr>
        <p:spPr/>
        <p:txBody>
          <a:bodyPr/>
          <a:lstStyle/>
          <a:p>
            <a:endParaRPr lang="en-GB"/>
          </a:p>
        </p:txBody>
      </p:sp>
      <p:graphicFrame>
        <p:nvGraphicFramePr>
          <p:cNvPr id="19" name="Content Placeholder 18"/>
          <p:cNvGraphicFramePr>
            <a:graphicFrameLocks noGrp="1"/>
          </p:cNvGraphicFramePr>
          <p:nvPr>
            <p:ph sz="quarter" idx="4"/>
          </p:nvPr>
        </p:nvGraphicFramePr>
        <p:xfrm>
          <a:off x="285720" y="2071678"/>
          <a:ext cx="6985001" cy="2190751"/>
        </p:xfrm>
        <a:graphic>
          <a:graphicData uri="http://schemas.openxmlformats.org/drawingml/2006/table">
            <a:tbl>
              <a:tblPr firstRow="1" firstCol="1" bandRow="1"/>
              <a:tblGrid>
                <a:gridCol w="2016512">
                  <a:extLst>
                    <a:ext uri="{9D8B030D-6E8A-4147-A177-3AD203B41FA5}">
                      <a16:colId xmlns:a16="http://schemas.microsoft.com/office/drawing/2014/main" val="20000"/>
                    </a:ext>
                  </a:extLst>
                </a:gridCol>
                <a:gridCol w="2016512">
                  <a:extLst>
                    <a:ext uri="{9D8B030D-6E8A-4147-A177-3AD203B41FA5}">
                      <a16:colId xmlns:a16="http://schemas.microsoft.com/office/drawing/2014/main" val="20001"/>
                    </a:ext>
                  </a:extLst>
                </a:gridCol>
                <a:gridCol w="2951977">
                  <a:extLst>
                    <a:ext uri="{9D8B030D-6E8A-4147-A177-3AD203B41FA5}">
                      <a16:colId xmlns:a16="http://schemas.microsoft.com/office/drawing/2014/main" val="20002"/>
                    </a:ext>
                  </a:extLst>
                </a:gridCol>
              </a:tblGrid>
              <a:tr h="262417">
                <a:tc>
                  <a:txBody>
                    <a:bodyPr/>
                    <a:lstStyle/>
                    <a:p>
                      <a:pPr algn="l">
                        <a:lnSpc>
                          <a:spcPct val="115000"/>
                        </a:lnSpc>
                        <a:spcAft>
                          <a:spcPct val="0"/>
                        </a:spcAft>
                      </a:pPr>
                      <a:r>
                        <a:rPr lang="cy-GB" sz="1100" b="1" i="0" u="none" strike="noStrike" cap="none" baseline="0">
                          <a:solidFill>
                            <a:srgbClr val="000000"/>
                          </a:solidFill>
                          <a:effectLst/>
                          <a:uFillTx/>
                          <a:latin typeface="Calibri"/>
                        </a:rPr>
                        <a:t>Y gwirionedd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l">
                        <a:lnSpc>
                          <a:spcPct val="115000"/>
                        </a:lnSpc>
                        <a:spcAft>
                          <a:spcPct val="0"/>
                        </a:spcAft>
                      </a:pPr>
                      <a:r>
                        <a:rPr lang="cy-GB" sz="1100" b="1" i="0" u="none" strike="noStrike" cap="none" baseline="0">
                          <a:solidFill>
                            <a:srgbClr val="000000"/>
                          </a:solidFill>
                          <a:effectLst/>
                          <a:uFillTx/>
                          <a:latin typeface="Calibri"/>
                        </a:rPr>
                        <a:t>Casgliad difudd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l">
                        <a:lnSpc>
                          <a:spcPct val="115000"/>
                        </a:lnSpc>
                        <a:spcAft>
                          <a:spcPct val="0"/>
                        </a:spcAft>
                      </a:pPr>
                      <a:r>
                        <a:rPr lang="cy-GB" sz="1100" b="1" i="0" u="none" strike="noStrike" cap="none" baseline="0">
                          <a:solidFill>
                            <a:srgbClr val="000000"/>
                          </a:solidFill>
                          <a:effectLst/>
                          <a:uFillTx/>
                          <a:latin typeface="Calibri"/>
                        </a:rPr>
                        <a:t>Gwrthodwch yr esgusodion</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385809">
                <a:tc>
                  <a:txBody>
                    <a:bodyPr/>
                    <a:lstStyle/>
                    <a:p>
                      <a:pPr algn="l">
                        <a:lnSpc>
                          <a:spcPct val="115000"/>
                        </a:lnSpc>
                        <a:spcAft>
                          <a:spcPct val="0"/>
                        </a:spcAft>
                      </a:pPr>
                      <a:r>
                        <a:rPr lang="cy-GB" sz="1100" b="0" i="0" u="none" strike="noStrike" cap="none" baseline="0">
                          <a:solidFill>
                            <a:srgbClr val="000000"/>
                          </a:solidFill>
                          <a:effectLst/>
                          <a:uFillTx/>
                          <a:latin typeface="Calibri"/>
                        </a:rPr>
                        <a:t>Rwyf wedi blino'n lân</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Bydd yn well i mi ei wneud ar ôl gorffwys</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Ond gallaf wneud ychydig bach i ddechrau nawr</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1"/>
                  </a:ext>
                </a:extLst>
              </a:tr>
              <a:tr h="385809">
                <a:tc>
                  <a:txBody>
                    <a:bodyPr/>
                    <a:lstStyle/>
                    <a:p>
                      <a:pPr algn="l">
                        <a:lnSpc>
                          <a:spcPct val="115000"/>
                        </a:lnSpc>
                        <a:spcAft>
                          <a:spcPct val="0"/>
                        </a:spcAft>
                      </a:pPr>
                      <a:r>
                        <a:rPr lang="cy-GB" sz="1100" b="0" i="0" u="none" strike="noStrike" cap="none" baseline="0">
                          <a:solidFill>
                            <a:srgbClr val="000000"/>
                          </a:solidFill>
                          <a:effectLst/>
                          <a:uFillTx/>
                          <a:latin typeface="Calibri"/>
                        </a:rPr>
                        <a:t>Byddaf yn colli allan ar yr hwyl sy'n digwydd nawr</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Gallaf bob amser aros hyd nes bod dim llawer yn digwydd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Ond os gwnaf rhywfaint ohono, gallaf wobrwyo fy hun trwy gael hwyl arall yn nes ymlaen</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385572">
                <a:tc>
                  <a:txBody>
                    <a:bodyPr/>
                    <a:lstStyle/>
                    <a:p>
                      <a:pPr algn="l">
                        <a:lnSpc>
                          <a:spcPct val="115000"/>
                        </a:lnSpc>
                        <a:spcAft>
                          <a:spcPct val="0"/>
                        </a:spcAft>
                      </a:pPr>
                      <a:r>
                        <a:rPr lang="cy-GB" sz="1100" b="0" i="0" u="none" strike="noStrike" cap="none" baseline="0">
                          <a:solidFill>
                            <a:srgbClr val="000000"/>
                          </a:solidFill>
                          <a:effectLst/>
                          <a:uFillTx/>
                          <a:latin typeface="Calibri"/>
                        </a:rPr>
                        <a:t>Does gen i ddim popeth sydd ei angen arnaf</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Wna'i aros hyd nes bydd gennyf bopeth</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Ond gallaf ddal ceisio dechrau ar wneud rhannau o'r dasg</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385572">
                <a:tc>
                  <a:txBody>
                    <a:bodyPr/>
                    <a:lstStyle/>
                    <a:p>
                      <a:pPr algn="l">
                        <a:lnSpc>
                          <a:spcPct val="115000"/>
                        </a:lnSpc>
                        <a:spcAft>
                          <a:spcPct val="0"/>
                        </a:spcAft>
                      </a:pPr>
                      <a:r>
                        <a:rPr lang="cy-GB" sz="1100" b="0" i="0" u="none" strike="noStrike" cap="none" baseline="0">
                          <a:solidFill>
                            <a:srgbClr val="000000"/>
                          </a:solidFill>
                          <a:effectLst/>
                          <a:uFillTx/>
                          <a:latin typeface="Calibri"/>
                        </a:rPr>
                        <a:t>Mae gen i ddigon o amser</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Felly does dim rhaid i mi ei ddechrau nawr</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Ond gwell dechrau arni yn awr yn lle ei adael tan y funud olaf</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4"/>
                  </a:ext>
                </a:extLst>
              </a:tr>
              <a:tr h="385572">
                <a:tc>
                  <a:txBody>
                    <a:bodyPr/>
                    <a:lstStyle/>
                    <a:p>
                      <a:pPr algn="l">
                        <a:lnSpc>
                          <a:spcPct val="115000"/>
                        </a:lnSpc>
                        <a:spcAft>
                          <a:spcPct val="0"/>
                        </a:spcAft>
                      </a:pPr>
                      <a:r>
                        <a:rPr lang="cy-GB" sz="1100" b="0" i="0" u="none" strike="noStrike" cap="none" baseline="0">
                          <a:solidFill>
                            <a:srgbClr val="000000"/>
                          </a:solidFill>
                          <a:effectLst/>
                          <a:uFillTx/>
                          <a:latin typeface="Calibri"/>
                        </a:rPr>
                        <a:t>Mae gennyf bethau eraill i'w gwneud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Mi wna'i ei wneud ar ôl gorffen y pethau hynny</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100" b="0" i="0" u="none" strike="noStrike" cap="none" baseline="0">
                          <a:solidFill>
                            <a:srgbClr val="000000"/>
                          </a:solidFill>
                          <a:effectLst/>
                          <a:uFillTx/>
                          <a:latin typeface="Calibri"/>
                        </a:rPr>
                        <a:t>Ond nid ydynt yn bwysicach a gallaf eu gwneud wedyn</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bl>
          </a:graphicData>
        </a:graphic>
      </p:graphicFrame>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353336" y="857232"/>
            <a:ext cx="7651510" cy="457657"/>
          </a:xfrm>
          <a:prstGeom prst="rect">
            <a:avLst/>
          </a:prstGeom>
        </p:spPr>
        <p:txBody>
          <a:bodyPr wrap="square">
            <a:spAutoFit/>
          </a:bodyPr>
          <a:lstStyle/>
          <a:p>
            <a:pPr algn="ctr"/>
            <a:r>
              <a:rPr lang="cy-GB" sz="2400" b="1" i="0" u="none" strike="noStrike" cap="none" baseline="0">
                <a:solidFill>
                  <a:srgbClr val="0070C0"/>
                </a:solidFill>
                <a:effectLst/>
                <a:uFillTx/>
                <a:latin typeface="Century Gothic"/>
              </a:rPr>
              <a:t>Esgusodion Oedi -1 </a:t>
            </a:r>
          </a:p>
        </p:txBody>
      </p:sp>
      <p:sp>
        <p:nvSpPr>
          <p:cNvPr id="16" name="Rectangle 15"/>
          <p:cNvSpPr/>
          <p:nvPr/>
        </p:nvSpPr>
        <p:spPr>
          <a:xfrm>
            <a:off x="571472" y="1214422"/>
            <a:ext cx="7937549" cy="915314"/>
          </a:xfrm>
          <a:prstGeom prst="rect">
            <a:avLst/>
          </a:prstGeom>
        </p:spPr>
        <p:txBody>
          <a:bodyPr wrap="square">
            <a:spAutoFit/>
          </a:bodyPr>
          <a:lstStyle/>
          <a:p>
            <a:pPr marL="0" indent="0">
              <a:buFont typeface="Wingdings 2" pitchFamily="18" charset="2"/>
              <a:buNone/>
              <a:defRPr/>
            </a:pPr>
            <a:endParaRPr lang="en-GB">
              <a:latin typeface="Century Gothic" pitchFamily="34" charset="0"/>
            </a:endParaRPr>
          </a:p>
          <a:p>
            <a:pPr marL="0" indent="0">
              <a:buFont typeface="Wingdings 2" pitchFamily="18" charset="2"/>
              <a:buNone/>
              <a:defRPr/>
            </a:pPr>
            <a:r>
              <a:rPr lang="cy-GB" sz="1800" b="0" i="0" u="none" strike="noStrike" cap="none" baseline="0">
                <a:solidFill>
                  <a:srgbClr val="000000"/>
                </a:solidFill>
                <a:effectLst/>
                <a:uFillTx/>
                <a:latin typeface="Century Gothic"/>
              </a:rPr>
              <a:t>Efallai bod gronyn o wirionedd iddynt ac maent yn cael eu defnyddio i gyfiawnhau oedi:</a:t>
            </a:r>
          </a:p>
        </p:txBody>
      </p:sp>
      <p:graphicFrame>
        <p:nvGraphicFramePr>
          <p:cNvPr id="21" name="Table 20"/>
          <p:cNvGraphicFramePr>
            <a:graphicFrameLocks noGrp="1"/>
          </p:cNvGraphicFramePr>
          <p:nvPr>
            <p:extLst>
              <p:ext uri="{D42A27DB-BD31-4B8C-83A1-F6EECF244321}">
                <p14:modId xmlns:p14="http://schemas.microsoft.com/office/powerpoint/2010/main" val="2178440610"/>
              </p:ext>
            </p:extLst>
          </p:nvPr>
        </p:nvGraphicFramePr>
        <p:xfrm>
          <a:off x="285720" y="2143116"/>
          <a:ext cx="8501123" cy="3542016"/>
        </p:xfrm>
        <a:graphic>
          <a:graphicData uri="http://schemas.openxmlformats.org/drawingml/2006/table">
            <a:tbl>
              <a:tblPr firstRow="1" firstCol="1" bandRow="1"/>
              <a:tblGrid>
                <a:gridCol w="2454204">
                  <a:extLst>
                    <a:ext uri="{9D8B030D-6E8A-4147-A177-3AD203B41FA5}">
                      <a16:colId xmlns:a16="http://schemas.microsoft.com/office/drawing/2014/main" val="20000"/>
                    </a:ext>
                  </a:extLst>
                </a:gridCol>
                <a:gridCol w="2454204">
                  <a:extLst>
                    <a:ext uri="{9D8B030D-6E8A-4147-A177-3AD203B41FA5}">
                      <a16:colId xmlns:a16="http://schemas.microsoft.com/office/drawing/2014/main" val="20001"/>
                    </a:ext>
                  </a:extLst>
                </a:gridCol>
                <a:gridCol w="3592715">
                  <a:extLst>
                    <a:ext uri="{9D8B030D-6E8A-4147-A177-3AD203B41FA5}">
                      <a16:colId xmlns:a16="http://schemas.microsoft.com/office/drawing/2014/main" val="20002"/>
                    </a:ext>
                  </a:extLst>
                </a:gridCol>
              </a:tblGrid>
              <a:tr h="302119">
                <a:tc>
                  <a:txBody>
                    <a:bodyPr/>
                    <a:lstStyle/>
                    <a:p>
                      <a:pPr algn="l">
                        <a:lnSpc>
                          <a:spcPct val="115000"/>
                        </a:lnSpc>
                        <a:spcAft>
                          <a:spcPct val="0"/>
                        </a:spcAft>
                      </a:pPr>
                      <a:r>
                        <a:rPr lang="cy-GB" sz="1600" b="1" i="0" u="none" strike="noStrike" cap="none" baseline="0">
                          <a:solidFill>
                            <a:srgbClr val="000000"/>
                          </a:solidFill>
                          <a:effectLst/>
                          <a:uFillTx/>
                          <a:latin typeface="Century Gothic"/>
                        </a:rPr>
                        <a:t>Y gwirionedd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l">
                        <a:lnSpc>
                          <a:spcPct val="115000"/>
                        </a:lnSpc>
                        <a:spcAft>
                          <a:spcPct val="0"/>
                        </a:spcAft>
                      </a:pPr>
                      <a:r>
                        <a:rPr lang="cy-GB" sz="1600" b="1" i="0" u="none" strike="noStrike" cap="none" baseline="0">
                          <a:solidFill>
                            <a:srgbClr val="000000"/>
                          </a:solidFill>
                          <a:effectLst/>
                          <a:uFillTx/>
                          <a:latin typeface="Century Gothic"/>
                        </a:rPr>
                        <a:t>Casgliad difudd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l">
                        <a:lnSpc>
                          <a:spcPct val="115000"/>
                        </a:lnSpc>
                        <a:spcAft>
                          <a:spcPct val="0"/>
                        </a:spcAft>
                      </a:pPr>
                      <a:r>
                        <a:rPr lang="cy-GB" sz="1600" b="1" i="0" u="none" strike="noStrike" cap="none" baseline="0">
                          <a:solidFill>
                            <a:srgbClr val="000000"/>
                          </a:solidFill>
                          <a:effectLst/>
                          <a:uFillTx/>
                          <a:latin typeface="Century Gothic"/>
                        </a:rPr>
                        <a:t>Gwrthodwch yr esgusodion</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385809">
                <a:tc>
                  <a:txBody>
                    <a:bodyPr/>
                    <a:lstStyle/>
                    <a:p>
                      <a:pPr algn="l">
                        <a:lnSpc>
                          <a:spcPct val="115000"/>
                        </a:lnSpc>
                        <a:spcAft>
                          <a:spcPct val="0"/>
                        </a:spcAft>
                      </a:pPr>
                      <a:r>
                        <a:rPr lang="cy-GB" sz="1600" b="0" i="0" u="none" strike="noStrike" cap="none" baseline="0">
                          <a:solidFill>
                            <a:srgbClr val="000000"/>
                          </a:solidFill>
                          <a:effectLst/>
                          <a:uFillTx/>
                          <a:latin typeface="Century Gothic"/>
                        </a:rPr>
                        <a:t>Rwyf wedi blino'n lân</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600" b="0" i="0" u="none" strike="noStrike" cap="none" baseline="0">
                          <a:solidFill>
                            <a:srgbClr val="000000"/>
                          </a:solidFill>
                          <a:effectLst/>
                          <a:uFillTx/>
                          <a:latin typeface="Century Gothic"/>
                        </a:rPr>
                        <a:t>Bydd yn well i mi ei wneud ar ôl gorffwys</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600" b="0" i="0" u="none" strike="noStrike" cap="none" baseline="0">
                          <a:solidFill>
                            <a:srgbClr val="000000"/>
                          </a:solidFill>
                          <a:effectLst/>
                          <a:uFillTx/>
                          <a:latin typeface="Century Gothic"/>
                        </a:rPr>
                        <a:t>Ond gallaf wneud ychydig bach i ddechrau nawr</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1"/>
                  </a:ext>
                </a:extLst>
              </a:tr>
              <a:tr h="385809">
                <a:tc>
                  <a:txBody>
                    <a:bodyPr/>
                    <a:lstStyle/>
                    <a:p>
                      <a:pPr algn="l">
                        <a:lnSpc>
                          <a:spcPct val="115000"/>
                        </a:lnSpc>
                        <a:spcAft>
                          <a:spcPct val="0"/>
                        </a:spcAft>
                      </a:pPr>
                      <a:r>
                        <a:rPr lang="cy-GB" sz="1600" b="0" i="0" u="none" strike="noStrike" cap="none" baseline="0">
                          <a:solidFill>
                            <a:srgbClr val="000000"/>
                          </a:solidFill>
                          <a:effectLst/>
                          <a:uFillTx/>
                          <a:latin typeface="Century Gothic"/>
                        </a:rPr>
                        <a:t>Byddaf yn colli allan ar yr hwyl sy'n digwydd nawr</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600" b="0" i="0" u="none" strike="noStrike" cap="none" baseline="0">
                          <a:solidFill>
                            <a:srgbClr val="000000"/>
                          </a:solidFill>
                          <a:effectLst/>
                          <a:uFillTx/>
                          <a:latin typeface="Century Gothic"/>
                        </a:rPr>
                        <a:t>Gallaf bob amser aros hyd nes bod dim llawer yn digwydd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600" b="0" i="0" u="none" strike="noStrike" cap="none" baseline="0">
                          <a:solidFill>
                            <a:srgbClr val="000000"/>
                          </a:solidFill>
                          <a:effectLst/>
                          <a:uFillTx/>
                          <a:latin typeface="Century Gothic"/>
                        </a:rPr>
                        <a:t>Ond os gwnaf rhywfaint ohono, gallaf wobrwyo fy hun trwy gael hwyl arall yn nes ymlaen</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385572">
                <a:tc>
                  <a:txBody>
                    <a:bodyPr/>
                    <a:lstStyle/>
                    <a:p>
                      <a:pPr algn="l">
                        <a:lnSpc>
                          <a:spcPct val="115000"/>
                        </a:lnSpc>
                        <a:spcAft>
                          <a:spcPct val="0"/>
                        </a:spcAft>
                      </a:pPr>
                      <a:r>
                        <a:rPr lang="cy-GB" sz="1600" b="0" i="0" u="none" strike="noStrike" cap="none" baseline="0">
                          <a:solidFill>
                            <a:srgbClr val="000000"/>
                          </a:solidFill>
                          <a:effectLst/>
                          <a:uFillTx/>
                          <a:latin typeface="Century Gothic"/>
                        </a:rPr>
                        <a:t>Does gen i ddim popeth sydd ei angen arnaf</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600" b="0" i="0" u="none" strike="noStrike" cap="none" baseline="0">
                          <a:solidFill>
                            <a:srgbClr val="000000"/>
                          </a:solidFill>
                          <a:effectLst/>
                          <a:uFillTx/>
                          <a:latin typeface="Century Gothic"/>
                        </a:rPr>
                        <a:t>Wna'i aros hyd nes bydd gennyf bopeth</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600" b="0" i="0" u="none" strike="noStrike" cap="none" baseline="0">
                          <a:solidFill>
                            <a:srgbClr val="000000"/>
                          </a:solidFill>
                          <a:effectLst/>
                          <a:uFillTx/>
                          <a:latin typeface="Century Gothic"/>
                        </a:rPr>
                        <a:t>Ond gallaf ddal ceisio dechrau ar wneud rhannau o'r dasg</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385572">
                <a:tc>
                  <a:txBody>
                    <a:bodyPr/>
                    <a:lstStyle/>
                    <a:p>
                      <a:pPr algn="l">
                        <a:lnSpc>
                          <a:spcPct val="115000"/>
                        </a:lnSpc>
                        <a:spcAft>
                          <a:spcPct val="0"/>
                        </a:spcAft>
                      </a:pPr>
                      <a:r>
                        <a:rPr lang="cy-GB" sz="1600" b="0" i="0" u="none" strike="noStrike" cap="none" baseline="0">
                          <a:solidFill>
                            <a:srgbClr val="000000"/>
                          </a:solidFill>
                          <a:effectLst/>
                          <a:uFillTx/>
                          <a:latin typeface="Century Gothic"/>
                        </a:rPr>
                        <a:t>Mae gen i ddigon o amser</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600" b="0" i="0" u="none" strike="noStrike" cap="none" baseline="0">
                          <a:solidFill>
                            <a:srgbClr val="000000"/>
                          </a:solidFill>
                          <a:effectLst/>
                          <a:uFillTx/>
                          <a:latin typeface="Century Gothic"/>
                        </a:rPr>
                        <a:t>Felly does dim rhaid i mi ei ddechrau nawr</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600" b="0" i="0" u="none" strike="noStrike" cap="none" baseline="0">
                          <a:solidFill>
                            <a:srgbClr val="000000"/>
                          </a:solidFill>
                          <a:effectLst/>
                          <a:uFillTx/>
                          <a:latin typeface="Century Gothic"/>
                        </a:rPr>
                        <a:t>Ond gwell dechrau arni yn awr yn lle ei adael tan y funud olaf</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4"/>
                  </a:ext>
                </a:extLst>
              </a:tr>
              <a:tr h="385572">
                <a:tc>
                  <a:txBody>
                    <a:bodyPr/>
                    <a:lstStyle/>
                    <a:p>
                      <a:pPr algn="l">
                        <a:lnSpc>
                          <a:spcPct val="115000"/>
                        </a:lnSpc>
                        <a:spcAft>
                          <a:spcPct val="0"/>
                        </a:spcAft>
                      </a:pPr>
                      <a:r>
                        <a:rPr lang="cy-GB" sz="1600" b="0" i="0" u="none" strike="noStrike" cap="none" baseline="0" dirty="0">
                          <a:solidFill>
                            <a:srgbClr val="000000"/>
                          </a:solidFill>
                          <a:effectLst/>
                          <a:uFillTx/>
                          <a:latin typeface="Century Gothic"/>
                        </a:rPr>
                        <a:t>Mae gennyf bethau eraill i'w gwneud</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600" b="0" i="0" u="none" strike="noStrike" cap="none" baseline="0">
                          <a:solidFill>
                            <a:srgbClr val="000000"/>
                          </a:solidFill>
                          <a:effectLst/>
                          <a:uFillTx/>
                          <a:latin typeface="Century Gothic"/>
                        </a:rPr>
                        <a:t>Mi wna'i ei wneud ar ôl gorffen y pethau hynny</a:t>
                      </a: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lnSpc>
                          <a:spcPct val="115000"/>
                        </a:lnSpc>
                        <a:spcAft>
                          <a:spcPct val="0"/>
                        </a:spcAft>
                      </a:pPr>
                      <a:r>
                        <a:rPr lang="cy-GB" sz="1600" b="0" i="0" u="none" strike="noStrike" cap="none" baseline="0" dirty="0">
                          <a:solidFill>
                            <a:srgbClr val="000000"/>
                          </a:solidFill>
                          <a:effectLst/>
                          <a:uFillTx/>
                          <a:latin typeface="Century Gothic"/>
                        </a:rPr>
                        <a:t>Ond nid ydynt yn bwysicach a gallaf eu gwneud wedyn</a:t>
                      </a: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2966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285720" y="1571612"/>
            <a:ext cx="8438114" cy="4210447"/>
          </a:xfrm>
          <a:prstGeom prst="rect">
            <a:avLst/>
          </a:prstGeom>
        </p:spPr>
        <p:txBody>
          <a:bodyPr wrap="square">
            <a:spAutoFit/>
          </a:bodyPr>
          <a:lstStyle/>
          <a:p>
            <a:pPr marL="0" indent="0">
              <a:buFont typeface="Wingdings 2" pitchFamily="18" charset="2"/>
              <a:buNone/>
              <a:defRPr/>
            </a:pPr>
            <a:endParaRPr lang="en-GB" b="1">
              <a:latin typeface="Century Gothic" pitchFamily="34" charset="0"/>
            </a:endParaRPr>
          </a:p>
          <a:p>
            <a:pPr marL="0" indent="0">
              <a:buFont typeface="Wingdings 2" pitchFamily="18" charset="2"/>
              <a:buNone/>
              <a:defRPr/>
            </a:pPr>
            <a:endParaRPr lang="en-GB" b="1">
              <a:latin typeface="Century Gothic" pitchFamily="34" charset="0"/>
            </a:endParaRPr>
          </a:p>
          <a:p>
            <a:pPr marL="0" indent="0">
              <a:buFont typeface="Wingdings 2" pitchFamily="18" charset="2"/>
              <a:buNone/>
              <a:defRPr/>
            </a:pPr>
            <a:endParaRPr lang="en-GB" b="1">
              <a:latin typeface="Century Gothic" pitchFamily="34" charset="0"/>
            </a:endParaRPr>
          </a:p>
          <a:p>
            <a:pPr marL="0" indent="0">
              <a:buFont typeface="Wingdings 2" pitchFamily="18" charset="2"/>
              <a:buNone/>
              <a:defRPr/>
            </a:pPr>
            <a:endParaRPr lang="en-GB" b="1">
              <a:latin typeface="Century Gothic" pitchFamily="34" charset="0"/>
            </a:endParaRPr>
          </a:p>
          <a:p>
            <a:pPr marL="0" indent="0">
              <a:buFont typeface="Wingdings 2" pitchFamily="18" charset="2"/>
              <a:buNone/>
              <a:defRPr/>
            </a:pPr>
            <a:endParaRPr lang="en-GB" b="1">
              <a:latin typeface="Century Gothic" pitchFamily="34" charset="0"/>
            </a:endParaRPr>
          </a:p>
          <a:p>
            <a:pPr marL="0" indent="0">
              <a:buFont typeface="Wingdings 2" pitchFamily="18" charset="2"/>
              <a:buNone/>
              <a:defRPr/>
            </a:pPr>
            <a:endParaRPr lang="en-GB" b="1">
              <a:latin typeface="Century Gothic" pitchFamily="34" charset="0"/>
            </a:endParaRPr>
          </a:p>
          <a:p>
            <a:pPr marL="0" indent="0">
              <a:buFont typeface="Wingdings 2" pitchFamily="18" charset="2"/>
              <a:buNone/>
              <a:defRPr/>
            </a:pPr>
            <a:r>
              <a:rPr lang="cy-GB" sz="1800" b="1" i="0" u="none" strike="noStrike" cap="none" baseline="0">
                <a:solidFill>
                  <a:srgbClr val="000000"/>
                </a:solidFill>
                <a:effectLst/>
                <a:uFillTx/>
                <a:latin typeface="Century Gothic"/>
              </a:rPr>
              <a:t>Gofynnwch i chi eich hun ... </a:t>
            </a:r>
          </a:p>
          <a:p>
            <a:pPr>
              <a:buFont typeface="Arial" pitchFamily="34" charset="0"/>
              <a:buChar char="•"/>
              <a:defRPr/>
            </a:pPr>
            <a:r>
              <a:rPr lang="cy-GB" sz="1800" b="0" i="0" u="none" strike="noStrike" cap="none" baseline="0">
                <a:solidFill>
                  <a:srgbClr val="000000"/>
                </a:solidFill>
                <a:effectLst/>
                <a:uFillTx/>
                <a:latin typeface="Century Gothic"/>
              </a:rPr>
              <a:t> Beth yw'r dystiolaeth ffeithiol bod yr 'esgus' hwn yn wir?</a:t>
            </a:r>
          </a:p>
          <a:p>
            <a:pPr>
              <a:buFont typeface="Arial" pitchFamily="34" charset="0"/>
              <a:buChar char="•"/>
              <a:defRPr/>
            </a:pPr>
            <a:r>
              <a:rPr lang="cy-GB" sz="1800" b="0" i="0" u="none" strike="noStrike" cap="none" baseline="0">
                <a:solidFill>
                  <a:srgbClr val="000000"/>
                </a:solidFill>
                <a:effectLst/>
                <a:uFillTx/>
                <a:latin typeface="Century Gothic"/>
              </a:rPr>
              <a:t> Beth yw'r dystiolaeth ffeithiol ei fod yn well i mi ddechrau'r dasg hon yn awr?</a:t>
            </a:r>
          </a:p>
          <a:p>
            <a:pPr>
              <a:buFont typeface="Arial" pitchFamily="34" charset="0"/>
              <a:buChar char="•"/>
              <a:defRPr/>
            </a:pPr>
            <a:r>
              <a:rPr lang="cy-GB" sz="1800" b="0" i="0" u="none" strike="noStrike" cap="none" baseline="0">
                <a:solidFill>
                  <a:srgbClr val="000000"/>
                </a:solidFill>
                <a:effectLst/>
                <a:uFillTx/>
                <a:latin typeface="Century Gothic"/>
              </a:rPr>
              <a:t> A yw hi'n wir y bydd yn well i mi yn y tymor hir os dwi'n oedi?</a:t>
            </a:r>
          </a:p>
          <a:p>
            <a:pPr>
              <a:buFont typeface="Arial" pitchFamily="34" charset="0"/>
              <a:buChar char="•"/>
              <a:defRPr/>
            </a:pPr>
            <a:r>
              <a:rPr lang="cy-GB" sz="1800" b="0" i="0" u="none" strike="noStrike" cap="none" baseline="0">
                <a:solidFill>
                  <a:srgbClr val="000000"/>
                </a:solidFill>
                <a:effectLst/>
                <a:uFillTx/>
                <a:latin typeface="Century Gothic"/>
              </a:rPr>
              <a:t> A yw hi'n wir na allaf hyd yn oed wneud dechreuad bach yn awr?</a:t>
            </a:r>
          </a:p>
          <a:p>
            <a:pPr>
              <a:buFont typeface="Arial" pitchFamily="34" charset="0"/>
              <a:buChar char="•"/>
              <a:defRPr/>
            </a:pPr>
            <a:r>
              <a:rPr lang="cy-GB" sz="1800" b="0" i="0" u="none" strike="noStrike" cap="none" baseline="0">
                <a:solidFill>
                  <a:srgbClr val="000000"/>
                </a:solidFill>
                <a:effectLst/>
                <a:uFillTx/>
                <a:latin typeface="Century Gothic"/>
              </a:rPr>
              <a:t> A allaf wneud rhai rhannau yn awr, er nad yw'r amodau'n ddelfrydol?</a:t>
            </a:r>
          </a:p>
          <a:p>
            <a:pPr>
              <a:buFont typeface="Arial" pitchFamily="34" charset="0"/>
              <a:buChar char="•"/>
              <a:defRPr/>
            </a:pPr>
            <a:r>
              <a:rPr lang="cy-GB" sz="1800" b="0" i="0" u="none" strike="noStrike" cap="none" baseline="0">
                <a:solidFill>
                  <a:srgbClr val="000000"/>
                </a:solidFill>
                <a:effectLst/>
                <a:uFillTx/>
                <a:latin typeface="Century Gothic"/>
              </a:rPr>
              <a:t> A yw hi'n wir y byddai'n well ei wneud yn nes ymlaen?   </a:t>
            </a:r>
          </a:p>
          <a:p>
            <a:pPr>
              <a:buFont typeface="Arial" pitchFamily="34" charset="0"/>
              <a:buChar char="•"/>
              <a:defRPr/>
            </a:pPr>
            <a:r>
              <a:rPr lang="cy-GB" sz="1800" b="0" i="0" u="none" strike="noStrike" cap="none" baseline="0">
                <a:solidFill>
                  <a:srgbClr val="000000"/>
                </a:solidFill>
                <a:effectLst/>
                <a:uFillTx/>
                <a:latin typeface="Century Gothic"/>
              </a:rPr>
              <a:t> Sut byddaf yn teimlo os byddaf yn oedi/ddim yn oedi?</a:t>
            </a:r>
          </a:p>
        </p:txBody>
      </p:sp>
      <p:sp>
        <p:nvSpPr>
          <p:cNvPr id="13" name="Rectangle 12"/>
          <p:cNvSpPr/>
          <p:nvPr/>
        </p:nvSpPr>
        <p:spPr>
          <a:xfrm>
            <a:off x="354178" y="1000108"/>
            <a:ext cx="5965962" cy="457657"/>
          </a:xfrm>
          <a:prstGeom prst="rect">
            <a:avLst/>
          </a:prstGeom>
        </p:spPr>
        <p:txBody>
          <a:bodyPr wrap="square">
            <a:spAutoFit/>
          </a:bodyPr>
          <a:lstStyle/>
          <a:p>
            <a:pPr algn="ctr"/>
            <a:r>
              <a:rPr lang="cy-GB" sz="2400" b="1" i="0" u="none" strike="noStrike" cap="none" baseline="0">
                <a:solidFill>
                  <a:srgbClr val="0070C0"/>
                </a:solidFill>
                <a:effectLst/>
                <a:uFillTx/>
                <a:latin typeface="Century Gothic"/>
              </a:rPr>
              <a:t>Esgusodion Oedi -2 </a:t>
            </a:r>
          </a:p>
        </p:txBody>
      </p:sp>
      <p:pic>
        <p:nvPicPr>
          <p:cNvPr id="14" name="Picture 3" descr="C:\Users\Jill\AppData\Local\Microsoft\Windows\Temporary Internet Files\Content.IE5\57QD8K45\nurse-calling-out-excuses[1].jpg"/>
          <p:cNvPicPr>
            <a:picLocks noChangeAspect="1" noChangeArrowheads="1"/>
          </p:cNvPicPr>
          <p:nvPr/>
        </p:nvPicPr>
        <p:blipFill>
          <a:blip r:embed="rId4"/>
          <a:stretch>
            <a:fillRect/>
          </a:stretch>
        </p:blipFill>
        <p:spPr bwMode="auto">
          <a:xfrm>
            <a:off x="6000763" y="1071546"/>
            <a:ext cx="1791335" cy="2240280"/>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710812" y="1000108"/>
            <a:ext cx="7079435" cy="457657"/>
          </a:xfrm>
          <a:prstGeom prst="rect">
            <a:avLst/>
          </a:prstGeom>
        </p:spPr>
        <p:txBody>
          <a:bodyPr wrap="square">
            <a:spAutoFit/>
          </a:bodyPr>
          <a:lstStyle/>
          <a:p>
            <a:pPr algn="ctr" eaLnBrk="1" hangingPunct="1">
              <a:defRPr/>
            </a:pPr>
            <a:r>
              <a:rPr lang="cy-GB" sz="2400" b="1" i="0" u="none" strike="noStrike" cap="none" baseline="0">
                <a:solidFill>
                  <a:srgbClr val="0070C0"/>
                </a:solidFill>
                <a:effectLst/>
                <a:uFillTx/>
                <a:latin typeface="Century Gothic"/>
              </a:rPr>
              <a:t>Oedi a straen</a:t>
            </a:r>
          </a:p>
        </p:txBody>
      </p:sp>
      <p:sp>
        <p:nvSpPr>
          <p:cNvPr id="13" name="Rectangle 12"/>
          <p:cNvSpPr/>
          <p:nvPr/>
        </p:nvSpPr>
        <p:spPr>
          <a:xfrm>
            <a:off x="500034" y="1571612"/>
            <a:ext cx="8438114" cy="4210447"/>
          </a:xfrm>
          <a:prstGeom prst="rect">
            <a:avLst/>
          </a:prstGeom>
        </p:spPr>
        <p:txBody>
          <a:bodyPr wrap="square">
            <a:spAutoFit/>
          </a:bodyPr>
          <a:lstStyle/>
          <a:p>
            <a:pPr marL="0" indent="0">
              <a:buFont typeface="Wingdings 2" pitchFamily="18" charset="2"/>
              <a:buNone/>
            </a:pPr>
            <a:r>
              <a:rPr lang="cy-GB" sz="1800" b="0" i="0" u="none" strike="noStrike" cap="none" baseline="0" dirty="0">
                <a:solidFill>
                  <a:srgbClr val="000000"/>
                </a:solidFill>
                <a:effectLst/>
                <a:uFillTx/>
                <a:latin typeface="Century Gothic"/>
              </a:rPr>
              <a:t>Rydych yn gwybod bod rhaid i chi ei wneud</a:t>
            </a:r>
          </a:p>
          <a:p>
            <a:pPr marL="0" indent="0">
              <a:buFont typeface="Wingdings 2" pitchFamily="18" charset="2"/>
              <a:buNone/>
            </a:pPr>
            <a:r>
              <a:rPr lang="cy-GB" b="0" i="0" u="none" strike="noStrike" cap="none" baseline="0" dirty="0">
                <a:effectLst/>
                <a:uFillTx/>
              </a:rPr>
              <a:t>yn hwyr neu'n hwyrach.</a:t>
            </a:r>
            <a:r>
              <a:rPr lang="cy-GB" sz="1800" b="0" i="0" u="none" strike="noStrike" cap="none" baseline="0" dirty="0">
                <a:solidFill>
                  <a:srgbClr val="000000"/>
                </a:solidFill>
                <a:effectLst/>
                <a:uFillTx/>
                <a:latin typeface="Century Gothic"/>
              </a:rPr>
              <a:t> </a:t>
            </a:r>
          </a:p>
          <a:p>
            <a:pPr marL="0" indent="0">
              <a:buFont typeface="Wingdings 2" pitchFamily="18" charset="2"/>
              <a:buNone/>
            </a:pPr>
            <a:r>
              <a:rPr lang="en-GB" altLang="en-US" dirty="0">
                <a:latin typeface="Century Gothic" pitchFamily="34" charset="0"/>
              </a:rPr>
              <a:t> </a:t>
            </a:r>
          </a:p>
          <a:p>
            <a:pPr marL="0" indent="0">
              <a:buFont typeface="Wingdings 2" pitchFamily="18" charset="2"/>
              <a:buNone/>
            </a:pPr>
            <a:r>
              <a:rPr lang="cy-GB" sz="1800" b="0" i="0" u="none" strike="noStrike" cap="none" baseline="0" dirty="0">
                <a:solidFill>
                  <a:srgbClr val="000000"/>
                </a:solidFill>
                <a:effectLst/>
                <a:uFillTx/>
                <a:latin typeface="Century Gothic"/>
              </a:rPr>
              <a:t>Rydych yn ei anwybyddu i ddechrau.  </a:t>
            </a:r>
          </a:p>
          <a:p>
            <a:pPr marL="0" indent="0">
              <a:buFont typeface="Wingdings 2" pitchFamily="18" charset="2"/>
              <a:buNone/>
            </a:pPr>
            <a:r>
              <a:rPr lang="cy-GB" sz="1800" b="0" i="0" u="none" strike="noStrike" cap="none" baseline="0" dirty="0">
                <a:solidFill>
                  <a:srgbClr val="000000"/>
                </a:solidFill>
                <a:effectLst/>
                <a:uFillTx/>
                <a:latin typeface="Century Gothic"/>
              </a:rPr>
              <a:t>Rydych yn </a:t>
            </a:r>
            <a:r>
              <a:rPr lang="cy-GB" sz="1800" b="0" i="1" u="none" strike="noStrike" cap="none" baseline="0" dirty="0">
                <a:solidFill>
                  <a:srgbClr val="000000"/>
                </a:solidFill>
                <a:effectLst/>
                <a:uFillTx/>
                <a:latin typeface="Century Gothic"/>
              </a:rPr>
              <a:t>ceisio </a:t>
            </a:r>
            <a:r>
              <a:rPr lang="cy-GB" sz="1800" b="0" i="0" u="none" strike="noStrike" cap="none" baseline="0" dirty="0">
                <a:solidFill>
                  <a:srgbClr val="000000"/>
                </a:solidFill>
                <a:effectLst/>
                <a:uFillTx/>
                <a:latin typeface="Century Gothic"/>
              </a:rPr>
              <a:t>ei anwybyddu yn ddiweddarach.</a:t>
            </a:r>
          </a:p>
          <a:p>
            <a:pPr marL="0" indent="0">
              <a:buFont typeface="Wingdings 2" pitchFamily="18" charset="2"/>
              <a:buNone/>
            </a:pPr>
            <a:endParaRPr lang="en-GB" altLang="en-US" dirty="0">
              <a:latin typeface="Century Gothic" pitchFamily="34" charset="0"/>
            </a:endParaRPr>
          </a:p>
          <a:p>
            <a:pPr marL="0" indent="0">
              <a:buFont typeface="Wingdings 2" pitchFamily="18" charset="2"/>
              <a:buNone/>
            </a:pPr>
            <a:r>
              <a:rPr lang="cy-GB" sz="1800" b="0" i="0" u="none" strike="noStrike" cap="none" baseline="0" dirty="0">
                <a:solidFill>
                  <a:srgbClr val="000000"/>
                </a:solidFill>
                <a:effectLst/>
                <a:uFillTx/>
                <a:latin typeface="Century Gothic"/>
              </a:rPr>
              <a:t>Yn ddiweddaraf fyth, ni allwch ei anwybyddu, </a:t>
            </a:r>
          </a:p>
          <a:p>
            <a:pPr marL="0" indent="0">
              <a:buFont typeface="Wingdings 2" pitchFamily="18" charset="2"/>
              <a:buNone/>
            </a:pPr>
            <a:r>
              <a:rPr lang="cy-GB" sz="1800" b="0" i="0" u="none" strike="noStrike" cap="none" baseline="0" dirty="0">
                <a:solidFill>
                  <a:srgbClr val="000000"/>
                </a:solidFill>
                <a:effectLst/>
                <a:uFillTx/>
                <a:latin typeface="Century Gothic"/>
              </a:rPr>
              <a:t>mae'n rhaid roi sylw iddo yn awr!</a:t>
            </a:r>
          </a:p>
          <a:p>
            <a:pPr marL="0" indent="0">
              <a:buFont typeface="Wingdings 2" pitchFamily="18" charset="2"/>
              <a:buNone/>
            </a:pPr>
            <a:endParaRPr lang="en-GB" altLang="en-US" dirty="0">
              <a:latin typeface="Century Gothic" pitchFamily="34" charset="0"/>
            </a:endParaRPr>
          </a:p>
          <a:p>
            <a:pPr marL="0" indent="0">
              <a:buFont typeface="Wingdings 2" pitchFamily="18" charset="2"/>
              <a:buNone/>
            </a:pPr>
            <a:r>
              <a:rPr lang="cy-GB" sz="1800" b="0" i="0" u="none" strike="noStrike" cap="none" baseline="0" dirty="0">
                <a:solidFill>
                  <a:srgbClr val="000000"/>
                </a:solidFill>
                <a:effectLst/>
                <a:uFillTx/>
                <a:latin typeface="Century Gothic"/>
              </a:rPr>
              <a:t>Mae wedi mynd yn fater o frys ac ni ellir ei</a:t>
            </a:r>
          </a:p>
          <a:p>
            <a:pPr marL="0" indent="0">
              <a:buFont typeface="Wingdings 2" pitchFamily="18" charset="2"/>
              <a:buNone/>
            </a:pPr>
            <a:r>
              <a:rPr lang="cy-GB" b="0" i="0" u="none" strike="noStrike" cap="none" baseline="0" dirty="0">
                <a:effectLst/>
                <a:uFillTx/>
              </a:rPr>
              <a:t>osgoi</a:t>
            </a:r>
            <a:r>
              <a:rPr lang="cy-GB" sz="1800" b="0" i="0" u="none" strike="noStrike" cap="none" baseline="0" dirty="0">
                <a:solidFill>
                  <a:srgbClr val="000000"/>
                </a:solidFill>
                <a:effectLst/>
                <a:uFillTx/>
                <a:latin typeface="Century Gothic"/>
              </a:rPr>
              <a:t> </a:t>
            </a:r>
          </a:p>
          <a:p>
            <a:pPr marL="0" indent="0">
              <a:buFont typeface="Wingdings 2" pitchFamily="18" charset="2"/>
              <a:buNone/>
            </a:pPr>
            <a:r>
              <a:rPr lang="en-GB" altLang="en-US" dirty="0">
                <a:latin typeface="Century Gothic" pitchFamily="34" charset="0"/>
              </a:rPr>
              <a:t> </a:t>
            </a:r>
          </a:p>
          <a:p>
            <a:pPr marL="0" indent="0">
              <a:buFont typeface="Wingdings 2" pitchFamily="18" charset="2"/>
              <a:buNone/>
            </a:pPr>
            <a:r>
              <a:rPr lang="cy-GB" sz="1800" b="0" i="0" u="none" strike="noStrike" cap="none" baseline="0" dirty="0">
                <a:solidFill>
                  <a:srgbClr val="000000"/>
                </a:solidFill>
                <a:effectLst/>
                <a:uFillTx/>
                <a:latin typeface="Century Gothic"/>
              </a:rPr>
              <a:t>Felly rydych yn ei wneud.  </a:t>
            </a:r>
          </a:p>
          <a:p>
            <a:pPr marL="0" indent="0">
              <a:buFont typeface="Wingdings 2" pitchFamily="18" charset="2"/>
              <a:buNone/>
            </a:pPr>
            <a:endParaRPr lang="en-GB" altLang="en-US" dirty="0">
              <a:latin typeface="Century Gothic" pitchFamily="34" charset="0"/>
            </a:endParaRPr>
          </a:p>
          <a:p>
            <a:pPr marL="0" indent="0">
              <a:buFont typeface="Wingdings 2" pitchFamily="18" charset="2"/>
              <a:buNone/>
            </a:pPr>
            <a:r>
              <a:rPr lang="cy-GB" sz="1800" b="1" i="0" u="none" strike="noStrike" cap="none" baseline="0" dirty="0">
                <a:solidFill>
                  <a:srgbClr val="000000"/>
                </a:solidFill>
                <a:effectLst/>
                <a:uFillTx/>
                <a:latin typeface="Century Gothic"/>
              </a:rPr>
              <a:t>Mae straen wedi eich ysgogi. </a:t>
            </a:r>
          </a:p>
        </p:txBody>
      </p:sp>
      <p:pic>
        <p:nvPicPr>
          <p:cNvPr id="14" name="Picture 2"/>
          <p:cNvPicPr>
            <a:picLocks noChangeAspect="1" noChangeArrowheads="1"/>
          </p:cNvPicPr>
          <p:nvPr/>
        </p:nvPicPr>
        <p:blipFill>
          <a:blip r:embed="rId4"/>
          <a:stretch>
            <a:fillRect/>
          </a:stretch>
        </p:blipFill>
        <p:spPr bwMode="auto">
          <a:xfrm>
            <a:off x="6286512" y="1928802"/>
            <a:ext cx="2146300" cy="3375025"/>
          </a:xfrm>
          <a:prstGeom prst="rect">
            <a:avLst/>
          </a:prstGeom>
          <a:noFill/>
          <a:ln w="9525">
            <a:noFill/>
            <a:miter lim="800000"/>
          </a:ln>
        </p:spPr>
      </p:pic>
    </p:spTree>
    <p:extLst>
      <p:ext uri="{BB962C8B-B14F-4D97-AF65-F5344CB8AC3E}">
        <p14:creationId xmlns:p14="http://schemas.microsoft.com/office/powerpoint/2010/main" val="2629669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7578725" y="3195638"/>
            <a:ext cx="719138" cy="54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8" name="Oval 47"/>
          <p:cNvSpPr/>
          <p:nvPr/>
        </p:nvSpPr>
        <p:spPr>
          <a:xfrm>
            <a:off x="7451725" y="1822450"/>
            <a:ext cx="792163" cy="528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 name="Content Placeholder 2"/>
          <p:cNvSpPr>
            <a:spLocks noGrp="1"/>
          </p:cNvSpPr>
          <p:nvPr>
            <p:ph idx="1"/>
          </p:nvPr>
        </p:nvSpPr>
        <p:spPr>
          <a:xfrm>
            <a:off x="468313" y="593725"/>
            <a:ext cx="8183562" cy="4922838"/>
          </a:xfrm>
        </p:spPr>
        <p:txBody>
          <a:bodyPr/>
          <a:lstStyle/>
          <a:p>
            <a:pPr marL="0" indent="0">
              <a:buFont typeface="Wingdings 2" pitchFamily="18" charset="2"/>
              <a:buNone/>
            </a:pPr>
            <a:endParaRPr lang="en-GB" altLang="en-US" dirty="0"/>
          </a:p>
        </p:txBody>
      </p:sp>
      <p:sp>
        <p:nvSpPr>
          <p:cNvPr id="4" name="Isosceles Triangle 3"/>
          <p:cNvSpPr/>
          <p:nvPr/>
        </p:nvSpPr>
        <p:spPr>
          <a:xfrm>
            <a:off x="1462088" y="2636838"/>
            <a:ext cx="215900" cy="2873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6" name="Straight Arrow Connector 5"/>
          <p:cNvCxnSpPr/>
          <p:nvPr/>
        </p:nvCxnSpPr>
        <p:spPr>
          <a:xfrm flipV="1">
            <a:off x="1763713" y="2205038"/>
            <a:ext cx="1223962"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63713" y="2819400"/>
            <a:ext cx="12065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95413" y="4076700"/>
            <a:ext cx="719856" cy="732251"/>
          </a:xfrm>
          <a:prstGeom prst="rect">
            <a:avLst/>
          </a:prstGeom>
          <a:noFill/>
        </p:spPr>
        <p:txBody>
          <a:bodyPr>
            <a:spAutoFit/>
          </a:bodyPr>
          <a:lstStyle/>
          <a:p>
            <a:pPr eaLnBrk="1" hangingPunct="1">
              <a:defRPr/>
            </a:pPr>
            <a:r>
              <a:rPr lang="cy-GB" sz="1050" b="0" i="0" u="none" strike="noStrike" cap="none" baseline="0">
                <a:solidFill>
                  <a:srgbClr val="000000"/>
                </a:solidFill>
                <a:effectLst/>
                <a:uFillTx/>
                <a:latin typeface="Arial"/>
              </a:rPr>
              <a:t>Deffro</a:t>
            </a:r>
          </a:p>
          <a:p>
            <a:pPr eaLnBrk="1" hangingPunct="1">
              <a:defRPr/>
            </a:pPr>
            <a:r>
              <a:rPr lang="cy-GB" sz="1050" b="0" i="0" u="none" strike="noStrike" cap="none" baseline="0">
                <a:solidFill>
                  <a:srgbClr val="000000"/>
                </a:solidFill>
                <a:effectLst/>
                <a:uFillTx/>
                <a:latin typeface="Arial"/>
              </a:rPr>
              <a:t>Penderfyniad</a:t>
            </a:r>
          </a:p>
          <a:p>
            <a:pPr eaLnBrk="1" hangingPunct="1">
              <a:defRPr/>
            </a:pPr>
            <a:endParaRPr lang="en-GB" sz="1050"/>
          </a:p>
        </p:txBody>
      </p:sp>
      <p:sp>
        <p:nvSpPr>
          <p:cNvPr id="10" name="TextBox 9"/>
          <p:cNvSpPr txBox="1"/>
          <p:nvPr/>
        </p:nvSpPr>
        <p:spPr>
          <a:xfrm rot="19963672">
            <a:off x="1648825" y="2184264"/>
            <a:ext cx="1148910" cy="251711"/>
          </a:xfrm>
          <a:prstGeom prst="rect">
            <a:avLst/>
          </a:prstGeom>
          <a:noFill/>
        </p:spPr>
        <p:txBody>
          <a:bodyPr>
            <a:spAutoFit/>
          </a:bodyPr>
          <a:lstStyle/>
          <a:p>
            <a:pPr eaLnBrk="1" hangingPunct="1">
              <a:defRPr/>
            </a:pPr>
            <a:r>
              <a:rPr lang="cy-GB" sz="1050" b="0" i="0" u="none" strike="noStrike" cap="none" baseline="0">
                <a:solidFill>
                  <a:srgbClr val="000000"/>
                </a:solidFill>
                <a:effectLst/>
                <a:uFillTx/>
                <a:latin typeface="Arial"/>
              </a:rPr>
              <a:t>Aros yn y gwely</a:t>
            </a:r>
          </a:p>
        </p:txBody>
      </p:sp>
      <p:sp>
        <p:nvSpPr>
          <p:cNvPr id="11" name="TextBox 10"/>
          <p:cNvSpPr txBox="1"/>
          <p:nvPr/>
        </p:nvSpPr>
        <p:spPr>
          <a:xfrm rot="1629312">
            <a:off x="1626068" y="3125208"/>
            <a:ext cx="980468" cy="415498"/>
          </a:xfrm>
          <a:prstGeom prst="rect">
            <a:avLst/>
          </a:prstGeom>
          <a:noFill/>
        </p:spPr>
        <p:txBody>
          <a:bodyPr>
            <a:spAutoFit/>
          </a:bodyPr>
          <a:lstStyle/>
          <a:p>
            <a:pPr eaLnBrk="1" hangingPunct="1">
              <a:defRPr/>
            </a:pPr>
            <a:r>
              <a:rPr lang="cy-GB" sz="1050" b="0" i="0" u="none" strike="noStrike" cap="none" baseline="0" dirty="0">
                <a:solidFill>
                  <a:srgbClr val="000000"/>
                </a:solidFill>
                <a:effectLst/>
                <a:uFillTx/>
                <a:latin typeface="Arial"/>
              </a:rPr>
              <a:t>Mynd i’r </a:t>
            </a:r>
            <a:r>
              <a:rPr lang="cy-GB" sz="1050" b="0" i="0" u="none" strike="noStrike" cap="none" baseline="0" dirty="0" err="1">
                <a:solidFill>
                  <a:srgbClr val="000000"/>
                </a:solidFill>
                <a:effectLst/>
                <a:uFillTx/>
                <a:latin typeface="Arial"/>
              </a:rPr>
              <a:t>POPs</a:t>
            </a:r>
            <a:endParaRPr lang="cy-GB" sz="1050" b="0" i="0" u="none" strike="noStrike" cap="none" baseline="0" dirty="0">
              <a:solidFill>
                <a:srgbClr val="000000"/>
              </a:solidFill>
              <a:effectLst/>
              <a:uFillTx/>
              <a:latin typeface="Arial"/>
            </a:endParaRPr>
          </a:p>
        </p:txBody>
      </p:sp>
      <p:sp>
        <p:nvSpPr>
          <p:cNvPr id="12" name="TextBox 11"/>
          <p:cNvSpPr txBox="1"/>
          <p:nvPr/>
        </p:nvSpPr>
        <p:spPr>
          <a:xfrm>
            <a:off x="3111500" y="4111625"/>
            <a:ext cx="866053" cy="411891"/>
          </a:xfrm>
          <a:prstGeom prst="rect">
            <a:avLst/>
          </a:prstGeom>
          <a:noFill/>
        </p:spPr>
        <p:txBody>
          <a:bodyPr>
            <a:spAutoFit/>
          </a:bodyPr>
          <a:lstStyle/>
          <a:p>
            <a:pPr eaLnBrk="1" hangingPunct="1">
              <a:defRPr/>
            </a:pPr>
            <a:r>
              <a:rPr lang="cy-GB" sz="1050" b="0" i="0" u="none" strike="noStrike" cap="none" baseline="0">
                <a:solidFill>
                  <a:srgbClr val="000000"/>
                </a:solidFill>
                <a:effectLst/>
                <a:uFillTx/>
                <a:latin typeface="Arial"/>
              </a:rPr>
              <a:t>Amser cinio</a:t>
            </a:r>
          </a:p>
        </p:txBody>
      </p:sp>
      <p:sp>
        <p:nvSpPr>
          <p:cNvPr id="15" name="TextBox 14"/>
          <p:cNvSpPr txBox="1">
            <a:spLocks noChangeArrowheads="1"/>
          </p:cNvSpPr>
          <p:nvPr/>
        </p:nvSpPr>
        <p:spPr bwMode="auto">
          <a:xfrm>
            <a:off x="1677988" y="2012950"/>
            <a:ext cx="459246" cy="335615"/>
          </a:xfrm>
          <a:prstGeom prst="rect">
            <a:avLst/>
          </a:prstGeom>
          <a:noFill/>
          <a:ln w="9525">
            <a:noFill/>
            <a:miter lim="800000"/>
          </a:ln>
        </p:spPr>
        <p:txBody>
          <a:bodyPr>
            <a:spAutoFit/>
          </a:bodyPr>
          <a:lstStyle/>
          <a:p>
            <a:pPr eaLnBrk="1" hangingPunct="1"/>
            <a:r>
              <a:rPr lang="cy-GB" sz="1600" b="0" i="0" u="none" strike="noStrike" cap="none" baseline="0">
                <a:solidFill>
                  <a:srgbClr val="000000"/>
                </a:solidFill>
                <a:effectLst/>
                <a:uFillTx/>
                <a:latin typeface="Arial"/>
              </a:rPr>
              <a:t>+6</a:t>
            </a:r>
          </a:p>
        </p:txBody>
      </p:sp>
      <p:sp>
        <p:nvSpPr>
          <p:cNvPr id="16" name="TextBox 15"/>
          <p:cNvSpPr txBox="1">
            <a:spLocks noChangeArrowheads="1"/>
          </p:cNvSpPr>
          <p:nvPr/>
        </p:nvSpPr>
        <p:spPr bwMode="auto">
          <a:xfrm>
            <a:off x="1655763" y="3336925"/>
            <a:ext cx="505330" cy="335615"/>
          </a:xfrm>
          <a:prstGeom prst="rect">
            <a:avLst/>
          </a:prstGeom>
          <a:noFill/>
          <a:ln w="9525">
            <a:noFill/>
            <a:miter lim="800000"/>
          </a:ln>
        </p:spPr>
        <p:txBody>
          <a:bodyPr>
            <a:spAutoFit/>
          </a:bodyPr>
          <a:lstStyle/>
          <a:p>
            <a:pPr eaLnBrk="1" hangingPunct="1"/>
            <a:r>
              <a:rPr lang="cy-GB" sz="1600" b="0" i="0" u="none" strike="noStrike" cap="none" baseline="0">
                <a:solidFill>
                  <a:srgbClr val="000000"/>
                </a:solidFill>
                <a:effectLst/>
                <a:uFillTx/>
                <a:latin typeface="Arial"/>
              </a:rPr>
              <a:t>-8</a:t>
            </a:r>
          </a:p>
        </p:txBody>
      </p:sp>
      <p:sp>
        <p:nvSpPr>
          <p:cNvPr id="17" name="TextBox 16"/>
          <p:cNvSpPr txBox="1"/>
          <p:nvPr/>
        </p:nvSpPr>
        <p:spPr>
          <a:xfrm>
            <a:off x="3054350" y="1935163"/>
            <a:ext cx="870820" cy="732251"/>
          </a:xfrm>
          <a:prstGeom prst="rect">
            <a:avLst/>
          </a:prstGeom>
          <a:noFill/>
        </p:spPr>
        <p:txBody>
          <a:bodyPr>
            <a:spAutoFit/>
          </a:bodyPr>
          <a:lstStyle/>
          <a:p>
            <a:pPr eaLnBrk="1" hangingPunct="1">
              <a:defRPr/>
            </a:pPr>
            <a:r>
              <a:rPr lang="cy-GB" sz="1050" b="0" i="0" u="none" strike="noStrike" cap="none" baseline="0">
                <a:solidFill>
                  <a:srgbClr val="000000"/>
                </a:solidFill>
                <a:effectLst/>
                <a:uFillTx/>
                <a:latin typeface="Arial"/>
              </a:rPr>
              <a:t>Teimlo'n flin gyda chi eich hun</a:t>
            </a:r>
          </a:p>
        </p:txBody>
      </p:sp>
      <p:sp>
        <p:nvSpPr>
          <p:cNvPr id="18" name="TextBox 17"/>
          <p:cNvSpPr txBox="1">
            <a:spLocks noChangeArrowheads="1"/>
          </p:cNvSpPr>
          <p:nvPr/>
        </p:nvSpPr>
        <p:spPr bwMode="auto">
          <a:xfrm>
            <a:off x="3192463" y="1652588"/>
            <a:ext cx="560947" cy="335615"/>
          </a:xfrm>
          <a:prstGeom prst="rect">
            <a:avLst/>
          </a:prstGeom>
          <a:noFill/>
          <a:ln w="9525">
            <a:noFill/>
            <a:miter lim="800000"/>
          </a:ln>
        </p:spPr>
        <p:txBody>
          <a:bodyPr>
            <a:spAutoFit/>
          </a:bodyPr>
          <a:lstStyle/>
          <a:p>
            <a:pPr eaLnBrk="1" hangingPunct="1"/>
            <a:r>
              <a:rPr lang="cy-GB" sz="1600" b="0" i="0" u="none" strike="noStrike" cap="none" baseline="0">
                <a:solidFill>
                  <a:srgbClr val="000000"/>
                </a:solidFill>
                <a:effectLst/>
                <a:uFillTx/>
                <a:latin typeface="Arial"/>
              </a:rPr>
              <a:t>-8</a:t>
            </a:r>
          </a:p>
        </p:txBody>
      </p:sp>
      <p:sp>
        <p:nvSpPr>
          <p:cNvPr id="19" name="TextBox 18"/>
          <p:cNvSpPr txBox="1">
            <a:spLocks noChangeArrowheads="1"/>
          </p:cNvSpPr>
          <p:nvPr/>
        </p:nvSpPr>
        <p:spPr bwMode="auto">
          <a:xfrm>
            <a:off x="3146425" y="3452813"/>
            <a:ext cx="653116" cy="335615"/>
          </a:xfrm>
          <a:prstGeom prst="rect">
            <a:avLst/>
          </a:prstGeom>
          <a:noFill/>
          <a:ln w="9525">
            <a:noFill/>
            <a:miter lim="800000"/>
          </a:ln>
        </p:spPr>
        <p:txBody>
          <a:bodyPr>
            <a:spAutoFit/>
          </a:bodyPr>
          <a:lstStyle/>
          <a:p>
            <a:pPr eaLnBrk="1" hangingPunct="1"/>
            <a:r>
              <a:rPr lang="cy-GB" sz="1600" b="0" i="0" u="none" strike="noStrike" cap="none" baseline="0">
                <a:solidFill>
                  <a:srgbClr val="000000"/>
                </a:solidFill>
                <a:effectLst/>
                <a:uFillTx/>
                <a:latin typeface="Arial"/>
              </a:rPr>
              <a:t>+8</a:t>
            </a:r>
          </a:p>
        </p:txBody>
      </p:sp>
      <p:sp>
        <p:nvSpPr>
          <p:cNvPr id="20" name="TextBox 19"/>
          <p:cNvSpPr txBox="1"/>
          <p:nvPr/>
        </p:nvSpPr>
        <p:spPr>
          <a:xfrm>
            <a:off x="3054350" y="3090863"/>
            <a:ext cx="1013838" cy="411891"/>
          </a:xfrm>
          <a:prstGeom prst="rect">
            <a:avLst/>
          </a:prstGeom>
          <a:noFill/>
        </p:spPr>
        <p:txBody>
          <a:bodyPr>
            <a:spAutoFit/>
          </a:bodyPr>
          <a:lstStyle/>
          <a:p>
            <a:pPr eaLnBrk="1" hangingPunct="1">
              <a:defRPr/>
            </a:pPr>
            <a:r>
              <a:rPr lang="cy-GB" sz="1050" b="0" i="0" u="none" strike="noStrike" cap="none" baseline="0">
                <a:solidFill>
                  <a:srgbClr val="000000"/>
                </a:solidFill>
                <a:effectLst/>
                <a:uFillTx/>
                <a:latin typeface="Arial"/>
              </a:rPr>
              <a:t>Teimlad o fod wedi cyflawni</a:t>
            </a:r>
          </a:p>
        </p:txBody>
      </p:sp>
      <p:cxnSp>
        <p:nvCxnSpPr>
          <p:cNvPr id="22" name="Straight Arrow Connector 21"/>
          <p:cNvCxnSpPr/>
          <p:nvPr/>
        </p:nvCxnSpPr>
        <p:spPr>
          <a:xfrm>
            <a:off x="3924300" y="2143125"/>
            <a:ext cx="10080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924300" y="3429000"/>
            <a:ext cx="1079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48263" y="4111625"/>
            <a:ext cx="937562" cy="411891"/>
          </a:xfrm>
          <a:prstGeom prst="rect">
            <a:avLst/>
          </a:prstGeom>
          <a:noFill/>
        </p:spPr>
        <p:txBody>
          <a:bodyPr>
            <a:spAutoFit/>
          </a:bodyPr>
          <a:lstStyle/>
          <a:p>
            <a:pPr eaLnBrk="1" hangingPunct="1">
              <a:defRPr/>
            </a:pPr>
            <a:r>
              <a:rPr lang="cy-GB" sz="1050" b="0" i="0" u="none" strike="noStrike" cap="none" baseline="0">
                <a:solidFill>
                  <a:srgbClr val="000000"/>
                </a:solidFill>
                <a:effectLst/>
                <a:uFillTx/>
                <a:latin typeface="Arial"/>
              </a:rPr>
              <a:t>Yr wythnos nesaf</a:t>
            </a:r>
          </a:p>
        </p:txBody>
      </p:sp>
      <p:sp>
        <p:nvSpPr>
          <p:cNvPr id="26" name="Isosceles Triangle 25"/>
          <p:cNvSpPr/>
          <p:nvPr/>
        </p:nvSpPr>
        <p:spPr>
          <a:xfrm>
            <a:off x="4949825" y="1873250"/>
            <a:ext cx="215900" cy="3381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28" name="Straight Arrow Connector 27"/>
          <p:cNvCxnSpPr/>
          <p:nvPr/>
        </p:nvCxnSpPr>
        <p:spPr>
          <a:xfrm flipV="1">
            <a:off x="5264150" y="1624013"/>
            <a:ext cx="1081088" cy="496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20132172">
            <a:off x="5219173" y="1504811"/>
            <a:ext cx="1171158" cy="251711"/>
          </a:xfrm>
          <a:prstGeom prst="rect">
            <a:avLst/>
          </a:prstGeom>
          <a:noFill/>
        </p:spPr>
        <p:txBody>
          <a:bodyPr>
            <a:spAutoFit/>
          </a:bodyPr>
          <a:lstStyle/>
          <a:p>
            <a:pPr eaLnBrk="1" hangingPunct="1">
              <a:defRPr/>
            </a:pPr>
            <a:r>
              <a:rPr lang="cy-GB" sz="1050" b="0" i="0" u="none" strike="noStrike" cap="none" baseline="0">
                <a:solidFill>
                  <a:srgbClr val="000000"/>
                </a:solidFill>
                <a:effectLst/>
                <a:uFillTx/>
                <a:latin typeface="Arial"/>
              </a:rPr>
              <a:t>Aros yn y gwely</a:t>
            </a:r>
          </a:p>
        </p:txBody>
      </p:sp>
      <p:cxnSp>
        <p:nvCxnSpPr>
          <p:cNvPr id="31" name="Straight Arrow Connector 30"/>
          <p:cNvCxnSpPr/>
          <p:nvPr/>
        </p:nvCxnSpPr>
        <p:spPr>
          <a:xfrm>
            <a:off x="5321300" y="2211388"/>
            <a:ext cx="1081088" cy="363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57775" y="3213099"/>
            <a:ext cx="1244256" cy="411891"/>
          </a:xfrm>
          <a:prstGeom prst="rect">
            <a:avLst/>
          </a:prstGeom>
          <a:noFill/>
        </p:spPr>
        <p:txBody>
          <a:bodyPr>
            <a:spAutoFit/>
          </a:bodyPr>
          <a:lstStyle/>
          <a:p>
            <a:pPr eaLnBrk="1" hangingPunct="1">
              <a:defRPr/>
            </a:pPr>
            <a:r>
              <a:rPr lang="cy-GB" sz="1050" b="0" i="0" u="none" strike="noStrike" cap="none" baseline="0">
                <a:solidFill>
                  <a:srgbClr val="000000"/>
                </a:solidFill>
                <a:effectLst/>
                <a:uFillTx/>
                <a:latin typeface="Arial"/>
              </a:rPr>
              <a:t>Dim POPs i'w gwneud!!</a:t>
            </a:r>
          </a:p>
        </p:txBody>
      </p:sp>
      <p:sp>
        <p:nvSpPr>
          <p:cNvPr id="36" name="TextBox 35"/>
          <p:cNvSpPr txBox="1">
            <a:spLocks noChangeArrowheads="1"/>
          </p:cNvSpPr>
          <p:nvPr/>
        </p:nvSpPr>
        <p:spPr bwMode="auto">
          <a:xfrm>
            <a:off x="5503957" y="3537708"/>
            <a:ext cx="444945" cy="369332"/>
          </a:xfrm>
          <a:prstGeom prst="rect">
            <a:avLst/>
          </a:prstGeom>
          <a:noFill/>
          <a:ln w="9525">
            <a:noFill/>
            <a:miter lim="800000"/>
          </a:ln>
        </p:spPr>
        <p:txBody>
          <a:bodyPr wrap="square">
            <a:spAutoFit/>
          </a:bodyPr>
          <a:lstStyle/>
          <a:p>
            <a:pPr eaLnBrk="1" hangingPunct="1"/>
            <a:r>
              <a:rPr lang="cy-GB" sz="1800" b="0" i="0" u="none" strike="noStrike" cap="none" baseline="0" dirty="0">
                <a:solidFill>
                  <a:srgbClr val="000000"/>
                </a:solidFill>
                <a:effectLst/>
                <a:uFillTx/>
                <a:latin typeface="Arial"/>
              </a:rPr>
              <a:t>+8</a:t>
            </a:r>
          </a:p>
        </p:txBody>
      </p:sp>
      <p:sp>
        <p:nvSpPr>
          <p:cNvPr id="37" name="TextBox 36"/>
          <p:cNvSpPr txBox="1">
            <a:spLocks noChangeArrowheads="1"/>
          </p:cNvSpPr>
          <p:nvPr/>
        </p:nvSpPr>
        <p:spPr bwMode="auto">
          <a:xfrm>
            <a:off x="5221288" y="1296988"/>
            <a:ext cx="468780" cy="366126"/>
          </a:xfrm>
          <a:prstGeom prst="rect">
            <a:avLst/>
          </a:prstGeom>
          <a:noFill/>
          <a:ln w="9525">
            <a:noFill/>
            <a:miter lim="800000"/>
          </a:ln>
        </p:spPr>
        <p:txBody>
          <a:bodyPr>
            <a:spAutoFit/>
          </a:bodyPr>
          <a:lstStyle/>
          <a:p>
            <a:pPr eaLnBrk="1" hangingPunct="1"/>
            <a:r>
              <a:rPr lang="cy-GB" sz="1800" b="0" i="0" u="none" strike="noStrike" cap="none" baseline="0">
                <a:solidFill>
                  <a:srgbClr val="000000"/>
                </a:solidFill>
                <a:effectLst/>
                <a:uFillTx/>
                <a:latin typeface="Arial"/>
              </a:rPr>
              <a:t>+6</a:t>
            </a:r>
          </a:p>
        </p:txBody>
      </p:sp>
      <p:sp>
        <p:nvSpPr>
          <p:cNvPr id="38" name="TextBox 37"/>
          <p:cNvSpPr txBox="1"/>
          <p:nvPr/>
        </p:nvSpPr>
        <p:spPr>
          <a:xfrm>
            <a:off x="6345238" y="1274763"/>
            <a:ext cx="891478" cy="572071"/>
          </a:xfrm>
          <a:prstGeom prst="rect">
            <a:avLst/>
          </a:prstGeom>
          <a:noFill/>
        </p:spPr>
        <p:txBody>
          <a:bodyPr>
            <a:spAutoFit/>
          </a:bodyPr>
          <a:lstStyle/>
          <a:p>
            <a:pPr eaLnBrk="1" hangingPunct="1">
              <a:defRPr/>
            </a:pPr>
            <a:r>
              <a:rPr lang="cy-GB" sz="1050" b="0" i="0" u="none" strike="noStrike" cap="none" baseline="0">
                <a:solidFill>
                  <a:srgbClr val="000000"/>
                </a:solidFill>
                <a:effectLst/>
                <a:uFillTx/>
                <a:latin typeface="Arial"/>
              </a:rPr>
              <a:t>Teimlo'n flin gyda chi eich hun</a:t>
            </a:r>
          </a:p>
        </p:txBody>
      </p:sp>
      <p:sp>
        <p:nvSpPr>
          <p:cNvPr id="40" name="TextBox 39"/>
          <p:cNvSpPr txBox="1">
            <a:spLocks noChangeArrowheads="1"/>
          </p:cNvSpPr>
          <p:nvPr/>
        </p:nvSpPr>
        <p:spPr bwMode="auto">
          <a:xfrm>
            <a:off x="6573839" y="950913"/>
            <a:ext cx="433821" cy="366126"/>
          </a:xfrm>
          <a:prstGeom prst="rect">
            <a:avLst/>
          </a:prstGeom>
          <a:noFill/>
          <a:ln w="9525">
            <a:noFill/>
            <a:miter lim="800000"/>
          </a:ln>
        </p:spPr>
        <p:txBody>
          <a:bodyPr>
            <a:spAutoFit/>
          </a:bodyPr>
          <a:lstStyle/>
          <a:p>
            <a:pPr eaLnBrk="1" hangingPunct="1"/>
            <a:r>
              <a:rPr lang="cy-GB" sz="1800" b="0" i="0" u="none" strike="noStrike" cap="none" baseline="0">
                <a:solidFill>
                  <a:srgbClr val="000000"/>
                </a:solidFill>
                <a:effectLst/>
                <a:uFillTx/>
                <a:latin typeface="Arial"/>
              </a:rPr>
              <a:t>-8</a:t>
            </a:r>
          </a:p>
        </p:txBody>
      </p:sp>
      <p:cxnSp>
        <p:nvCxnSpPr>
          <p:cNvPr id="42" name="Straight Arrow Connector 41"/>
          <p:cNvCxnSpPr>
            <a:stCxn id="35" idx="3"/>
          </p:cNvCxnSpPr>
          <p:nvPr/>
        </p:nvCxnSpPr>
        <p:spPr>
          <a:xfrm flipV="1">
            <a:off x="6302031" y="3412695"/>
            <a:ext cx="273050"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659564" y="3195639"/>
            <a:ext cx="792955" cy="251711"/>
          </a:xfrm>
          <a:prstGeom prst="rect">
            <a:avLst/>
          </a:prstGeom>
          <a:noFill/>
        </p:spPr>
        <p:txBody>
          <a:bodyPr>
            <a:spAutoFit/>
          </a:bodyPr>
          <a:lstStyle/>
          <a:p>
            <a:pPr eaLnBrk="1" hangingPunct="1">
              <a:defRPr/>
            </a:pPr>
            <a:r>
              <a:rPr lang="cy-GB" sz="1050" b="0" i="0" u="none" strike="noStrike" cap="none" baseline="0">
                <a:solidFill>
                  <a:srgbClr val="000000"/>
                </a:solidFill>
                <a:effectLst/>
                <a:uFillTx/>
                <a:latin typeface="Arial"/>
              </a:rPr>
              <a:t>Cael hwyl</a:t>
            </a:r>
          </a:p>
        </p:txBody>
      </p:sp>
      <p:sp>
        <p:nvSpPr>
          <p:cNvPr id="44" name="TextBox 43"/>
          <p:cNvSpPr txBox="1">
            <a:spLocks noChangeArrowheads="1"/>
          </p:cNvSpPr>
          <p:nvPr/>
        </p:nvSpPr>
        <p:spPr bwMode="auto">
          <a:xfrm>
            <a:off x="6791324" y="3371850"/>
            <a:ext cx="444944" cy="366126"/>
          </a:xfrm>
          <a:prstGeom prst="rect">
            <a:avLst/>
          </a:prstGeom>
          <a:noFill/>
          <a:ln w="9525">
            <a:noFill/>
            <a:miter lim="800000"/>
          </a:ln>
        </p:spPr>
        <p:txBody>
          <a:bodyPr>
            <a:spAutoFit/>
          </a:bodyPr>
          <a:lstStyle/>
          <a:p>
            <a:pPr eaLnBrk="1" hangingPunct="1"/>
            <a:r>
              <a:rPr lang="cy-GB" sz="1800" b="0" i="0" u="none" strike="noStrike" cap="none" baseline="0">
                <a:solidFill>
                  <a:srgbClr val="000000"/>
                </a:solidFill>
                <a:effectLst/>
                <a:uFillTx/>
                <a:latin typeface="Arial"/>
              </a:rPr>
              <a:t>+8</a:t>
            </a:r>
          </a:p>
        </p:txBody>
      </p:sp>
      <p:sp>
        <p:nvSpPr>
          <p:cNvPr id="45" name="TextBox 44"/>
          <p:cNvSpPr txBox="1"/>
          <p:nvPr/>
        </p:nvSpPr>
        <p:spPr>
          <a:xfrm>
            <a:off x="6659564" y="4076700"/>
            <a:ext cx="937562" cy="251711"/>
          </a:xfrm>
          <a:prstGeom prst="rect">
            <a:avLst/>
          </a:prstGeom>
          <a:noFill/>
        </p:spPr>
        <p:txBody>
          <a:bodyPr>
            <a:spAutoFit/>
          </a:bodyPr>
          <a:lstStyle/>
          <a:p>
            <a:pPr eaLnBrk="1" hangingPunct="1">
              <a:defRPr/>
            </a:pPr>
            <a:r>
              <a:rPr lang="cy-GB" sz="1050" b="0" i="0" u="none" strike="noStrike" cap="none" baseline="0">
                <a:solidFill>
                  <a:srgbClr val="000000"/>
                </a:solidFill>
                <a:effectLst/>
                <a:uFillTx/>
                <a:latin typeface="Arial"/>
              </a:rPr>
              <a:t>Amser cinio</a:t>
            </a:r>
          </a:p>
        </p:txBody>
      </p:sp>
      <p:sp>
        <p:nvSpPr>
          <p:cNvPr id="46" name="TextBox 45"/>
          <p:cNvSpPr txBox="1">
            <a:spLocks noChangeArrowheads="1"/>
          </p:cNvSpPr>
          <p:nvPr/>
        </p:nvSpPr>
        <p:spPr bwMode="auto">
          <a:xfrm>
            <a:off x="7507289" y="1917700"/>
            <a:ext cx="864464" cy="366126"/>
          </a:xfrm>
          <a:prstGeom prst="rect">
            <a:avLst/>
          </a:prstGeom>
          <a:noFill/>
          <a:ln w="9525">
            <a:noFill/>
            <a:miter lim="800000"/>
          </a:ln>
        </p:spPr>
        <p:txBody>
          <a:bodyPr>
            <a:spAutoFit/>
          </a:bodyPr>
          <a:lstStyle/>
          <a:p>
            <a:pPr eaLnBrk="1" hangingPunct="1"/>
            <a:r>
              <a:rPr lang="cy-GB" sz="1800" b="0" i="0" u="none" strike="noStrike" cap="none" baseline="0">
                <a:solidFill>
                  <a:srgbClr val="000000"/>
                </a:solidFill>
                <a:effectLst/>
                <a:uFillTx/>
                <a:latin typeface="Arial"/>
              </a:rPr>
              <a:t>= -4</a:t>
            </a:r>
          </a:p>
        </p:txBody>
      </p:sp>
      <p:sp>
        <p:nvSpPr>
          <p:cNvPr id="47" name="TextBox 46"/>
          <p:cNvSpPr txBox="1">
            <a:spLocks noChangeArrowheads="1"/>
          </p:cNvSpPr>
          <p:nvPr/>
        </p:nvSpPr>
        <p:spPr bwMode="auto">
          <a:xfrm>
            <a:off x="7578724" y="3252788"/>
            <a:ext cx="719858" cy="366126"/>
          </a:xfrm>
          <a:prstGeom prst="rect">
            <a:avLst/>
          </a:prstGeom>
          <a:noFill/>
          <a:ln w="9525">
            <a:noFill/>
            <a:miter lim="800000"/>
          </a:ln>
        </p:spPr>
        <p:txBody>
          <a:bodyPr>
            <a:spAutoFit/>
          </a:bodyPr>
          <a:lstStyle/>
          <a:p>
            <a:pPr eaLnBrk="1" hangingPunct="1"/>
            <a:r>
              <a:rPr lang="cy-GB" sz="1800" b="0" i="0" u="none" strike="noStrike" cap="none" baseline="0">
                <a:solidFill>
                  <a:srgbClr val="000000"/>
                </a:solidFill>
                <a:effectLst/>
                <a:uFillTx/>
                <a:latin typeface="Arial"/>
              </a:rPr>
              <a:t>=+16</a:t>
            </a:r>
          </a:p>
        </p:txBody>
      </p:sp>
      <p:cxnSp>
        <p:nvCxnSpPr>
          <p:cNvPr id="55" name="Straight Arrow Connector 54"/>
          <p:cNvCxnSpPr/>
          <p:nvPr/>
        </p:nvCxnSpPr>
        <p:spPr>
          <a:xfrm>
            <a:off x="1598613" y="1052513"/>
            <a:ext cx="4714875"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598613" y="566738"/>
            <a:ext cx="4692650" cy="485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908175" y="4654550"/>
            <a:ext cx="4883150" cy="35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1908175" y="5013325"/>
            <a:ext cx="488315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3302000" y="487363"/>
            <a:ext cx="3117790" cy="823783"/>
          </a:xfrm>
          <a:prstGeom prst="rect">
            <a:avLst/>
          </a:prstGeom>
          <a:noFill/>
          <a:ln w="9525">
            <a:noFill/>
            <a:miter lim="800000"/>
          </a:ln>
        </p:spPr>
        <p:txBody>
          <a:bodyPr>
            <a:spAutoFit/>
          </a:bodyPr>
          <a:lstStyle/>
          <a:p>
            <a:pPr eaLnBrk="1" hangingPunct="1"/>
            <a:r>
              <a:rPr lang="cy-GB" sz="1800" b="0" i="0" u="none" strike="noStrike" cap="none" baseline="0">
                <a:solidFill>
                  <a:srgbClr val="000000"/>
                </a:solidFill>
                <a:effectLst/>
                <a:uFillTx/>
                <a:latin typeface="Arial"/>
              </a:rPr>
              <a:t>    S   </a:t>
            </a:r>
            <a:r>
              <a:rPr lang="cy-GB" sz="2000" b="0" i="0" u="none" strike="noStrike" cap="none" baseline="0">
                <a:solidFill>
                  <a:srgbClr val="000000"/>
                </a:solidFill>
                <a:effectLst/>
                <a:uFillTx/>
                <a:latin typeface="Arial"/>
              </a:rPr>
              <a:t>T  </a:t>
            </a:r>
            <a:r>
              <a:rPr lang="cy-GB" sz="2800" b="0" i="0" u="none" strike="noStrike" cap="none" baseline="0">
                <a:solidFill>
                  <a:srgbClr val="000000"/>
                </a:solidFill>
                <a:effectLst/>
                <a:uFillTx/>
                <a:latin typeface="Arial"/>
              </a:rPr>
              <a:t>R  </a:t>
            </a:r>
            <a:r>
              <a:rPr lang="cy-GB" sz="3200" b="0" i="0" u="none" strike="noStrike" cap="none" baseline="0">
                <a:solidFill>
                  <a:srgbClr val="000000"/>
                </a:solidFill>
                <a:effectLst/>
                <a:uFillTx/>
                <a:latin typeface="Arial"/>
              </a:rPr>
              <a:t>A  </a:t>
            </a:r>
            <a:r>
              <a:rPr lang="cy-GB" sz="4000" b="0" i="0" u="none" strike="noStrike" cap="none" baseline="0">
                <a:solidFill>
                  <a:srgbClr val="000000"/>
                </a:solidFill>
                <a:effectLst/>
                <a:uFillTx/>
                <a:latin typeface="Arial"/>
              </a:rPr>
              <a:t>E  </a:t>
            </a:r>
            <a:r>
              <a:rPr lang="cy-GB" sz="4800" b="0" i="0" u="none" strike="noStrike" cap="none" baseline="0">
                <a:solidFill>
                  <a:srgbClr val="000000"/>
                </a:solidFill>
                <a:effectLst/>
                <a:uFillTx/>
                <a:latin typeface="Arial"/>
              </a:rPr>
              <a:t>N</a:t>
            </a:r>
          </a:p>
        </p:txBody>
      </p:sp>
      <p:sp>
        <p:nvSpPr>
          <p:cNvPr id="69" name="TextBox 68"/>
          <p:cNvSpPr txBox="1">
            <a:spLocks noChangeArrowheads="1"/>
          </p:cNvSpPr>
          <p:nvPr/>
        </p:nvSpPr>
        <p:spPr bwMode="auto">
          <a:xfrm>
            <a:off x="1968500" y="4554538"/>
            <a:ext cx="2173872" cy="1128888"/>
          </a:xfrm>
          <a:prstGeom prst="rect">
            <a:avLst/>
          </a:prstGeom>
          <a:noFill/>
          <a:ln w="9525">
            <a:noFill/>
            <a:miter lim="800000"/>
          </a:ln>
        </p:spPr>
        <p:txBody>
          <a:bodyPr>
            <a:spAutoFit/>
          </a:bodyPr>
          <a:lstStyle/>
          <a:p>
            <a:pPr eaLnBrk="1" hangingPunct="1"/>
            <a:r>
              <a:rPr lang="cy-GB" sz="4000" b="0" i="0" u="none" strike="noStrike" cap="none" baseline="0">
                <a:solidFill>
                  <a:srgbClr val="000000"/>
                </a:solidFill>
                <a:effectLst/>
                <a:uFillTx/>
                <a:latin typeface="Arial"/>
              </a:rPr>
              <a:t>    S   </a:t>
            </a:r>
            <a:r>
              <a:rPr lang="cy-GB" sz="3200" b="0" i="0" u="none" strike="noStrike" cap="none" baseline="0">
                <a:solidFill>
                  <a:srgbClr val="000000"/>
                </a:solidFill>
                <a:effectLst/>
                <a:uFillTx/>
                <a:latin typeface="Arial"/>
              </a:rPr>
              <a:t>T  </a:t>
            </a:r>
            <a:r>
              <a:rPr lang="cy-GB" sz="2800" b="0" i="0" u="none" strike="noStrike" cap="none" baseline="0">
                <a:solidFill>
                  <a:srgbClr val="000000"/>
                </a:solidFill>
                <a:effectLst/>
                <a:uFillTx/>
                <a:latin typeface="Arial"/>
              </a:rPr>
              <a:t>R  </a:t>
            </a:r>
            <a:r>
              <a:rPr lang="cy-GB" sz="1800" b="0" i="0" u="none" strike="noStrike" cap="none" baseline="0">
                <a:solidFill>
                  <a:srgbClr val="000000"/>
                </a:solidFill>
                <a:effectLst/>
                <a:uFillTx/>
                <a:latin typeface="Arial"/>
              </a:rPr>
              <a:t>A  </a:t>
            </a:r>
            <a:r>
              <a:rPr lang="cy-GB" sz="1100" b="0" i="0" u="none" strike="noStrike" cap="none" baseline="0">
                <a:solidFill>
                  <a:srgbClr val="000000"/>
                </a:solidFill>
                <a:effectLst/>
                <a:uFillTx/>
                <a:latin typeface="Arial"/>
              </a:rPr>
              <a:t>E  </a:t>
            </a:r>
            <a:r>
              <a:rPr lang="cy-GB" sz="1000" b="0" i="0" u="none" strike="noStrike" cap="none" baseline="0">
                <a:solidFill>
                  <a:srgbClr val="000000"/>
                </a:solidFill>
                <a:effectLst/>
                <a:uFillTx/>
                <a:latin typeface="Arial"/>
              </a:rPr>
              <a:t>N</a:t>
            </a:r>
          </a:p>
        </p:txBody>
      </p:sp>
      <p:sp>
        <p:nvSpPr>
          <p:cNvPr id="5" name="Title 4"/>
          <p:cNvSpPr>
            <a:spLocks noGrp="1"/>
          </p:cNvSpPr>
          <p:nvPr>
            <p:ph type="title"/>
          </p:nvPr>
        </p:nvSpPr>
        <p:spPr>
          <a:xfrm>
            <a:off x="503238" y="4983163"/>
            <a:ext cx="8183562" cy="1052512"/>
          </a:xfrm>
        </p:spPr>
        <p:txBody>
          <a:bodyPr/>
          <a:lstStyle/>
          <a:p>
            <a:pPr>
              <a:defRPr/>
            </a:pP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p:cTn id="2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5">
                                            <p:txEl>
                                              <p:pRg st="0" end="0"/>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after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after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 calcmode="lin" valueType="num">
                                      <p:cBhvr>
                                        <p:cTn id="49"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18">
                                            <p:txEl>
                                              <p:pRg st="0" end="0"/>
                                            </p:txEl>
                                          </p:spTgt>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after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p:cTn id="60"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19">
                                            <p:txEl>
                                              <p:pRg st="0" end="0"/>
                                            </p:txEl>
                                          </p:spTgt>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after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after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afterGroup">
                            <p:stCondLst>
                              <p:cond delay="0"/>
                            </p:stCondLst>
                            <p:childTnLst>
                              <p:par>
                                <p:cTn id="85" presetID="53" presetClass="entr" presetSubtype="0" fill="hold" nodeType="click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anim calcmode="lin" valueType="num">
                                      <p:cBhvr>
                                        <p:cTn id="87"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37">
                                            <p:txEl>
                                              <p:pRg st="0" end="0"/>
                                            </p:txEl>
                                          </p:spTgt>
                                        </p:tgtEl>
                                      </p:cBhvr>
                                    </p:animEffect>
                                  </p:childTnLst>
                                </p:cTn>
                              </p:par>
                            </p:childTnLst>
                          </p:cTn>
                        </p:par>
                      </p:childTnLst>
                    </p:cTn>
                  </p:par>
                  <p:par>
                    <p:cTn id="90" fill="hold" nodeType="clickPar">
                      <p:stCondLst>
                        <p:cond delay="indefinite"/>
                      </p:stCondLst>
                      <p:childTnLst>
                        <p:par>
                          <p:cTn id="91" fill="hold" nodeType="afterGroup">
                            <p:stCondLst>
                              <p:cond delay="0"/>
                            </p:stCondLst>
                            <p:childTnLst>
                              <p:par>
                                <p:cTn id="92" presetID="53" presetClass="entr" presetSubtype="0" fill="hold" nodeType="clickEffect">
                                  <p:stCondLst>
                                    <p:cond delay="0"/>
                                  </p:stCondLst>
                                  <p:childTnLst>
                                    <p:set>
                                      <p:cBhvr>
                                        <p:cTn id="93" dur="1" fill="hold">
                                          <p:stCondLst>
                                            <p:cond delay="0"/>
                                          </p:stCondLst>
                                        </p:cTn>
                                        <p:tgtEl>
                                          <p:spTgt spid="45">
                                            <p:txEl>
                                              <p:pRg st="0" end="0"/>
                                            </p:txEl>
                                          </p:spTgt>
                                        </p:tgtEl>
                                        <p:attrNameLst>
                                          <p:attrName>style.visibility</p:attrName>
                                        </p:attrNameLst>
                                      </p:cBhvr>
                                      <p:to>
                                        <p:strVal val="visible"/>
                                      </p:to>
                                    </p:set>
                                    <p:anim calcmode="lin" valueType="num">
                                      <p:cBhvr>
                                        <p:cTn id="94"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45">
                                            <p:txEl>
                                              <p:pRg st="0" end="0"/>
                                            </p:txEl>
                                          </p:spTgt>
                                        </p:tgtEl>
                                      </p:cBhvr>
                                    </p:animEffect>
                                  </p:childTnLst>
                                </p:cTn>
                              </p:par>
                            </p:childTnLst>
                          </p:cTn>
                        </p:par>
                      </p:childTnLst>
                    </p:cTn>
                  </p:par>
                  <p:par>
                    <p:cTn id="97" fill="hold" nodeType="clickPar">
                      <p:stCondLst>
                        <p:cond delay="indefinite"/>
                      </p:stCondLst>
                      <p:childTnLst>
                        <p:par>
                          <p:cTn id="98" fill="hold" nodeType="after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after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p:cTn id="105" dur="500" fill="hold"/>
                                        <p:tgtEl>
                                          <p:spTgt spid="40"/>
                                        </p:tgtEl>
                                        <p:attrNameLst>
                                          <p:attrName>ppt_w</p:attrName>
                                        </p:attrNameLst>
                                      </p:cBhvr>
                                      <p:tavLst>
                                        <p:tav tm="0">
                                          <p:val>
                                            <p:fltVal val="0"/>
                                          </p:val>
                                        </p:tav>
                                        <p:tav tm="100000">
                                          <p:val>
                                            <p:strVal val="#ppt_w"/>
                                          </p:val>
                                        </p:tav>
                                      </p:tavLst>
                                    </p:anim>
                                    <p:anim calcmode="lin" valueType="num">
                                      <p:cBhvr>
                                        <p:cTn id="106" dur="500" fill="hold"/>
                                        <p:tgtEl>
                                          <p:spTgt spid="40"/>
                                        </p:tgtEl>
                                        <p:attrNameLst>
                                          <p:attrName>ppt_h</p:attrName>
                                        </p:attrNameLst>
                                      </p:cBhvr>
                                      <p:tavLst>
                                        <p:tav tm="0">
                                          <p:val>
                                            <p:fltVal val="0"/>
                                          </p:val>
                                        </p:tav>
                                        <p:tav tm="100000">
                                          <p:val>
                                            <p:strVal val="#ppt_h"/>
                                          </p:val>
                                        </p:tav>
                                      </p:tavLst>
                                    </p:anim>
                                    <p:animEffect transition="in" filter="fade">
                                      <p:cBhvr>
                                        <p:cTn id="107" dur="500"/>
                                        <p:tgtEl>
                                          <p:spTgt spid="40"/>
                                        </p:tgtEl>
                                      </p:cBhvr>
                                    </p:animEffect>
                                  </p:childTnLst>
                                </p:cTn>
                              </p:par>
                            </p:childTnLst>
                          </p:cTn>
                        </p:par>
                      </p:childTnLst>
                    </p:cTn>
                  </p:par>
                  <p:par>
                    <p:cTn id="108" fill="hold" nodeType="clickPar">
                      <p:stCondLst>
                        <p:cond delay="indefinite"/>
                      </p:stCondLst>
                      <p:childTnLst>
                        <p:par>
                          <p:cTn id="109" fill="hold" nodeType="after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24"/>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after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500" fill="hold"/>
                                        <p:tgtEl>
                                          <p:spTgt spid="36"/>
                                        </p:tgtEl>
                                        <p:attrNameLst>
                                          <p:attrName>ppt_w</p:attrName>
                                        </p:attrNameLst>
                                      </p:cBhvr>
                                      <p:tavLst>
                                        <p:tav tm="0">
                                          <p:val>
                                            <p:fltVal val="0"/>
                                          </p:val>
                                        </p:tav>
                                        <p:tav tm="100000">
                                          <p:val>
                                            <p:strVal val="#ppt_w"/>
                                          </p:val>
                                        </p:tav>
                                      </p:tavLst>
                                    </p:anim>
                                    <p:anim calcmode="lin" valueType="num">
                                      <p:cBhvr>
                                        <p:cTn id="119" dur="500" fill="hold"/>
                                        <p:tgtEl>
                                          <p:spTgt spid="36"/>
                                        </p:tgtEl>
                                        <p:attrNameLst>
                                          <p:attrName>ppt_h</p:attrName>
                                        </p:attrNameLst>
                                      </p:cBhvr>
                                      <p:tavLst>
                                        <p:tav tm="0">
                                          <p:val>
                                            <p:fltVal val="0"/>
                                          </p:val>
                                        </p:tav>
                                        <p:tav tm="100000">
                                          <p:val>
                                            <p:strVal val="#ppt_h"/>
                                          </p:val>
                                        </p:tav>
                                      </p:tavLst>
                                    </p:anim>
                                    <p:animEffect transition="in" filter="fade">
                                      <p:cBhvr>
                                        <p:cTn id="120" dur="500"/>
                                        <p:tgtEl>
                                          <p:spTgt spid="36"/>
                                        </p:tgtEl>
                                      </p:cBhvr>
                                    </p:animEffect>
                                  </p:childTnLst>
                                </p:cTn>
                              </p:par>
                            </p:childTnLst>
                          </p:cTn>
                        </p:par>
                      </p:childTnLst>
                    </p:cTn>
                  </p:par>
                  <p:par>
                    <p:cTn id="121" fill="hold" nodeType="clickPar">
                      <p:stCondLst>
                        <p:cond delay="indefinite"/>
                      </p:stCondLst>
                      <p:childTnLst>
                        <p:par>
                          <p:cTn id="122" fill="hold" nodeType="after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2"/>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afterGroup">
                            <p:stCondLst>
                              <p:cond delay="0"/>
                            </p:stCondLst>
                            <p:childTnLst>
                              <p:par>
                                <p:cTn id="129" presetID="53" presetClass="entr" presetSubtype="0" fill="hold" grpId="0" nodeType="click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p:cTn id="131" dur="500" fill="hold"/>
                                        <p:tgtEl>
                                          <p:spTgt spid="44"/>
                                        </p:tgtEl>
                                        <p:attrNameLst>
                                          <p:attrName>ppt_w</p:attrName>
                                        </p:attrNameLst>
                                      </p:cBhvr>
                                      <p:tavLst>
                                        <p:tav tm="0">
                                          <p:val>
                                            <p:fltVal val="0"/>
                                          </p:val>
                                        </p:tav>
                                        <p:tav tm="100000">
                                          <p:val>
                                            <p:strVal val="#ppt_w"/>
                                          </p:val>
                                        </p:tav>
                                      </p:tavLst>
                                    </p:anim>
                                    <p:anim calcmode="lin" valueType="num">
                                      <p:cBhvr>
                                        <p:cTn id="132" dur="500" fill="hold"/>
                                        <p:tgtEl>
                                          <p:spTgt spid="44"/>
                                        </p:tgtEl>
                                        <p:attrNameLst>
                                          <p:attrName>ppt_h</p:attrName>
                                        </p:attrNameLst>
                                      </p:cBhvr>
                                      <p:tavLst>
                                        <p:tav tm="0">
                                          <p:val>
                                            <p:fltVal val="0"/>
                                          </p:val>
                                        </p:tav>
                                        <p:tav tm="100000">
                                          <p:val>
                                            <p:strVal val="#ppt_h"/>
                                          </p:val>
                                        </p:tav>
                                      </p:tavLst>
                                    </p:anim>
                                    <p:animEffect transition="in" filter="fade">
                                      <p:cBhvr>
                                        <p:cTn id="133" dur="500"/>
                                        <p:tgtEl>
                                          <p:spTgt spid="44"/>
                                        </p:tgtEl>
                                      </p:cBhvr>
                                    </p:animEffect>
                                  </p:childTnLst>
                                </p:cTn>
                              </p:par>
                            </p:childTnLst>
                          </p:cTn>
                        </p:par>
                      </p:childTnLst>
                    </p:cTn>
                  </p:par>
                  <p:par>
                    <p:cTn id="134" fill="hold" nodeType="clickPar">
                      <p:stCondLst>
                        <p:cond delay="indefinite"/>
                      </p:stCondLst>
                      <p:childTnLst>
                        <p:par>
                          <p:cTn id="135" fill="hold" nodeType="afterGroup">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3">
                                            <p:bg/>
                                          </p:spTgt>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afterGroup">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46"/>
                                        </p:tgtEl>
                                        <p:attrNameLst>
                                          <p:attrName>style.visibility</p:attrName>
                                        </p:attrNameLst>
                                      </p:cBhvr>
                                      <p:to>
                                        <p:strVal val="visible"/>
                                      </p:to>
                                    </p:set>
                                  </p:childTnLst>
                                </p:cTn>
                              </p:par>
                            </p:childTnLst>
                          </p:cTn>
                        </p:par>
                      </p:childTnLst>
                    </p:cTn>
                  </p:par>
                  <p:par>
                    <p:cTn id="142" fill="hold" nodeType="clickPar">
                      <p:stCondLst>
                        <p:cond delay="indefinite"/>
                      </p:stCondLst>
                      <p:childTnLst>
                        <p:par>
                          <p:cTn id="143" fill="hold" nodeType="afterGroup">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47"/>
                                        </p:tgtEl>
                                        <p:attrNameLst>
                                          <p:attrName>style.visibility</p:attrName>
                                        </p:attrNameLst>
                                      </p:cBhvr>
                                      <p:to>
                                        <p:strVal val="visible"/>
                                      </p:to>
                                    </p:set>
                                  </p:childTnLst>
                                </p:cTn>
                              </p:par>
                            </p:childTnLst>
                          </p:cTn>
                        </p:par>
                      </p:childTnLst>
                    </p:cTn>
                  </p:par>
                  <p:par>
                    <p:cTn id="146" fill="hold" nodeType="clickPar">
                      <p:stCondLst>
                        <p:cond delay="indefinite"/>
                      </p:stCondLst>
                      <p:childTnLst>
                        <p:par>
                          <p:cTn id="147" fill="hold" nodeType="afterGroup">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64"/>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55"/>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57"/>
                                        </p:tgtEl>
                                        <p:attrNameLst>
                                          <p:attrName>style.visibility</p:attrName>
                                        </p:attrNameLst>
                                      </p:cBhvr>
                                      <p:to>
                                        <p:strVal val="visible"/>
                                      </p:to>
                                    </p:set>
                                  </p:childTnLst>
                                </p:cTn>
                              </p:par>
                            </p:childTnLst>
                          </p:cTn>
                        </p:par>
                      </p:childTnLst>
                    </p:cTn>
                  </p:par>
                  <p:par>
                    <p:cTn id="154" fill="hold" nodeType="clickPar">
                      <p:stCondLst>
                        <p:cond delay="indefinite"/>
                      </p:stCondLst>
                      <p:childTnLst>
                        <p:par>
                          <p:cTn id="155" fill="hold" nodeType="afterGroup">
                            <p:stCondLst>
                              <p:cond delay="0"/>
                            </p:stCondLst>
                            <p:childTnLst>
                              <p:par>
                                <p:cTn id="156" presetID="1" presetClass="entr" presetSubtype="0" fill="hold" nodeType="clickEffect">
                                  <p:stCondLst>
                                    <p:cond delay="0"/>
                                  </p:stCondLst>
                                  <p:childTnLst>
                                    <p:set>
                                      <p:cBhvr>
                                        <p:cTn id="157" dur="1" fill="hold">
                                          <p:stCondLst>
                                            <p:cond delay="0"/>
                                          </p:stCondLst>
                                        </p:cTn>
                                        <p:tgtEl>
                                          <p:spTgt spid="60"/>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69"/>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9" grpId="0"/>
      <p:bldP spid="10" grpId="0"/>
      <p:bldP spid="11" grpId="0"/>
      <p:bldP spid="12" grpId="0"/>
      <p:bldP spid="16" grpId="0"/>
      <p:bldP spid="17" grpId="0"/>
      <p:bldP spid="18" grpId="0" build="allAtOnce"/>
      <p:bldP spid="20" grpId="0"/>
      <p:bldP spid="25" grpId="0"/>
      <p:bldP spid="26" grpId="0" animBg="1"/>
      <p:bldP spid="29" grpId="0"/>
      <p:bldP spid="35" grpId="0"/>
      <p:bldP spid="36" grpId="0"/>
      <p:bldP spid="38" grpId="0"/>
      <p:bldP spid="40" grpId="0"/>
      <p:bldP spid="43" grpId="0"/>
      <p:bldP spid="44" grpId="0"/>
      <p:bldP spid="46" grpId="0"/>
      <p:bldP spid="47" grpId="0"/>
      <p:bldP spid="64" grpId="0"/>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Rectangle 13"/>
          <p:cNvSpPr/>
          <p:nvPr/>
        </p:nvSpPr>
        <p:spPr>
          <a:xfrm>
            <a:off x="853652" y="1000108"/>
            <a:ext cx="7150945" cy="457657"/>
          </a:xfrm>
          <a:prstGeom prst="rect">
            <a:avLst/>
          </a:prstGeom>
        </p:spPr>
        <p:txBody>
          <a:bodyPr wrap="square">
            <a:spAutoFit/>
          </a:bodyPr>
          <a:lstStyle/>
          <a:p>
            <a:pPr algn="ctr"/>
            <a:r>
              <a:rPr lang="cy-GB" sz="2400" b="1" i="0" u="none" strike="noStrike" cap="none" baseline="0">
                <a:solidFill>
                  <a:srgbClr val="0070C0"/>
                </a:solidFill>
                <a:effectLst/>
                <a:uFillTx/>
                <a:latin typeface="Century Gothic"/>
              </a:rPr>
              <a:t>Gweithredu strategaethau ymarferol</a:t>
            </a:r>
          </a:p>
        </p:txBody>
      </p:sp>
      <p:sp>
        <p:nvSpPr>
          <p:cNvPr id="15" name="Rectangle 14"/>
          <p:cNvSpPr/>
          <p:nvPr/>
        </p:nvSpPr>
        <p:spPr>
          <a:xfrm>
            <a:off x="571472" y="1905506"/>
            <a:ext cx="8295095" cy="3020538"/>
          </a:xfrm>
          <a:prstGeom prst="rect">
            <a:avLst/>
          </a:prstGeom>
        </p:spPr>
        <p:txBody>
          <a:bodyPr wrap="square">
            <a:spAutoFit/>
          </a:bodyPr>
          <a:lstStyle/>
          <a:p>
            <a:pPr>
              <a:buFont typeface="Arial" pitchFamily="34" charset="0"/>
              <a:buChar char="•"/>
              <a:defRPr/>
            </a:pPr>
            <a:r>
              <a:rPr lang="cy-GB" sz="1800" b="0" i="0" u="none" strike="noStrike" cap="none" baseline="0">
                <a:solidFill>
                  <a:srgbClr val="000000"/>
                </a:solidFill>
                <a:effectLst/>
                <a:uFillTx/>
                <a:latin typeface="Century Gothic"/>
              </a:rPr>
              <a:t> Byddwch yn realistig</a:t>
            </a:r>
          </a:p>
          <a:p>
            <a:pPr>
              <a:buFont typeface="Arial" pitchFamily="34" charset="0"/>
              <a:buChar char="•"/>
              <a:defRPr/>
            </a:pPr>
            <a:r>
              <a:rPr lang="cy-GB" sz="1800" b="0" i="0" u="none" strike="noStrike" cap="none" baseline="0">
                <a:solidFill>
                  <a:srgbClr val="000000"/>
                </a:solidFill>
                <a:effectLst/>
                <a:uFillTx/>
                <a:latin typeface="Century Gothic"/>
              </a:rPr>
              <a:t> Gwnewch y dasg</a:t>
            </a:r>
          </a:p>
          <a:p>
            <a:pPr>
              <a:buFont typeface="Arial" pitchFamily="34" charset="0"/>
              <a:buChar char="•"/>
              <a:defRPr/>
            </a:pPr>
            <a:r>
              <a:rPr lang="cy-GB" sz="1800" b="0" i="0" u="none" strike="noStrike" cap="none" baseline="0">
                <a:solidFill>
                  <a:srgbClr val="000000"/>
                </a:solidFill>
                <a:effectLst/>
                <a:uFillTx/>
                <a:latin typeface="Century Gothic"/>
              </a:rPr>
              <a:t> Torrwch yr arfer gwael</a:t>
            </a:r>
          </a:p>
          <a:p>
            <a:pPr>
              <a:buFont typeface="Arial" pitchFamily="34" charset="0"/>
              <a:buChar char="•"/>
              <a:defRPr/>
            </a:pPr>
            <a:r>
              <a:rPr lang="cy-GB" sz="1800" b="0" i="0" u="none" strike="noStrike" cap="none" baseline="0">
                <a:solidFill>
                  <a:srgbClr val="000000"/>
                </a:solidFill>
                <a:effectLst/>
                <a:uFillTx/>
                <a:latin typeface="Century Gothic"/>
              </a:rPr>
              <a:t> Trefn</a:t>
            </a:r>
          </a:p>
          <a:p>
            <a:pPr>
              <a:buFont typeface="Arial" pitchFamily="34" charset="0"/>
              <a:buChar char="•"/>
              <a:defRPr/>
            </a:pPr>
            <a:r>
              <a:rPr lang="cy-GB" sz="1800" b="0" i="0" u="none" strike="noStrike" cap="none" baseline="0">
                <a:solidFill>
                  <a:srgbClr val="000000"/>
                </a:solidFill>
                <a:effectLst/>
                <a:uFillTx/>
                <a:latin typeface="Century Gothic"/>
              </a:rPr>
              <a:t> Gofyn am gymorth</a:t>
            </a:r>
          </a:p>
          <a:p>
            <a:pPr>
              <a:buFont typeface="Arial" pitchFamily="34" charset="0"/>
              <a:buChar char="•"/>
              <a:defRPr/>
            </a:pPr>
            <a:r>
              <a:rPr lang="cy-GB" sz="1800" b="0" i="0" u="none" strike="noStrike" cap="none" baseline="0">
                <a:solidFill>
                  <a:srgbClr val="000000"/>
                </a:solidFill>
                <a:effectLst/>
                <a:uFillTx/>
                <a:latin typeface="Century Gothic"/>
              </a:rPr>
              <a:t> Peidiwch â theimlo'n euog</a:t>
            </a:r>
          </a:p>
          <a:p>
            <a:pPr>
              <a:buFont typeface="Arial" pitchFamily="34" charset="0"/>
              <a:buChar char="•"/>
              <a:defRPr/>
            </a:pPr>
            <a:r>
              <a:rPr lang="cy-GB" sz="1800" b="0" i="0" u="none" strike="noStrike" cap="none" baseline="0">
                <a:solidFill>
                  <a:srgbClr val="000000"/>
                </a:solidFill>
                <a:effectLst/>
                <a:uFillTx/>
                <a:latin typeface="Century Gothic"/>
              </a:rPr>
              <a:t> Gwobrwyo'ch hun</a:t>
            </a:r>
          </a:p>
          <a:p>
            <a:pPr>
              <a:buFont typeface="Arial" pitchFamily="34" charset="0"/>
              <a:buChar char="•"/>
              <a:defRPr/>
            </a:pPr>
            <a:r>
              <a:rPr lang="cy-GB" sz="1800" b="0" i="0" u="none" strike="noStrike" cap="none" baseline="0">
                <a:solidFill>
                  <a:srgbClr val="000000"/>
                </a:solidFill>
                <a:effectLst/>
                <a:uFillTx/>
                <a:latin typeface="Century Gothic"/>
              </a:rPr>
              <a:t> Hunan-siarad</a:t>
            </a:r>
          </a:p>
          <a:p>
            <a:pPr>
              <a:buFont typeface="Arial" pitchFamily="34" charset="0"/>
              <a:buChar char="•"/>
              <a:defRPr/>
            </a:pPr>
            <a:r>
              <a:rPr lang="cy-GB" sz="1800" b="0" i="0" u="none" strike="noStrike" cap="none" baseline="0">
                <a:solidFill>
                  <a:srgbClr val="000000"/>
                </a:solidFill>
                <a:effectLst/>
                <a:uFillTx/>
                <a:latin typeface="Century Gothic"/>
              </a:rPr>
              <a:t> Sicrhau bod y pethau sylfaenol yn gywir</a:t>
            </a:r>
          </a:p>
          <a:p>
            <a:pPr>
              <a:buFont typeface="Arial" pitchFamily="34" charset="0"/>
              <a:buChar char="•"/>
              <a:defRPr/>
            </a:pPr>
            <a:r>
              <a:rPr lang="cy-GB" sz="1800" b="0" i="0" u="none" strike="noStrike" cap="none" baseline="0">
                <a:solidFill>
                  <a:srgbClr val="000000"/>
                </a:solidFill>
                <a:effectLst/>
                <a:uFillTx/>
                <a:latin typeface="Century Gothic"/>
              </a:rPr>
              <a:t> Heriwch eich hunan-danseilio</a:t>
            </a:r>
          </a:p>
          <a:p>
            <a:pPr marL="0" indent="0">
              <a:buFont typeface="Arial" pitchFamily="34" charset="0"/>
              <a:buChar char="•"/>
              <a:defRPr/>
            </a:pPr>
            <a:endParaRPr lang="en-GB" sz="1200"/>
          </a:p>
        </p:txBody>
      </p:sp>
      <p:pic>
        <p:nvPicPr>
          <p:cNvPr id="16" name="Picture 2"/>
          <p:cNvPicPr>
            <a:picLocks noChangeAspect="1" noChangeArrowheads="1"/>
          </p:cNvPicPr>
          <p:nvPr/>
        </p:nvPicPr>
        <p:blipFill>
          <a:blip r:embed="rId4"/>
          <a:stretch>
            <a:fillRect/>
          </a:stretch>
        </p:blipFill>
        <p:spPr bwMode="auto">
          <a:xfrm>
            <a:off x="5786446" y="2214554"/>
            <a:ext cx="2019300" cy="2266950"/>
          </a:xfrm>
          <a:prstGeom prst="rect">
            <a:avLst/>
          </a:prstGeom>
          <a:noFill/>
          <a:ln w="9525">
            <a:noFill/>
            <a:miter lim="800000"/>
          </a:ln>
        </p:spPr>
      </p:pic>
    </p:spTree>
    <p:extLst>
      <p:ext uri="{BB962C8B-B14F-4D97-AF65-F5344CB8AC3E}">
        <p14:creationId xmlns:p14="http://schemas.microsoft.com/office/powerpoint/2010/main" val="262966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Rectangle 12"/>
          <p:cNvSpPr/>
          <p:nvPr/>
        </p:nvSpPr>
        <p:spPr>
          <a:xfrm>
            <a:off x="500034" y="1142984"/>
            <a:ext cx="7079435" cy="457657"/>
          </a:xfrm>
          <a:prstGeom prst="rect">
            <a:avLst/>
          </a:prstGeom>
        </p:spPr>
        <p:txBody>
          <a:bodyPr wrap="square">
            <a:spAutoFit/>
          </a:bodyPr>
          <a:lstStyle/>
          <a:p>
            <a:pPr marL="0" indent="0">
              <a:buFont typeface="Wingdings 2" pitchFamily="18" charset="2"/>
              <a:buNone/>
              <a:defRPr/>
            </a:pPr>
            <a:r>
              <a:rPr lang="cy-GB" sz="2400" b="1" i="0" u="none" strike="noStrike" cap="none" baseline="0">
                <a:solidFill>
                  <a:srgbClr val="0070C0"/>
                </a:solidFill>
                <a:effectLst/>
                <a:uFillTx/>
                <a:latin typeface="Century Gothic"/>
              </a:rPr>
              <a:t>I'r gwyddonwyr:</a:t>
            </a:r>
          </a:p>
        </p:txBody>
      </p:sp>
      <p:pic>
        <p:nvPicPr>
          <p:cNvPr id="14" name="Picture 2"/>
          <p:cNvPicPr>
            <a:picLocks noChangeAspect="1" noChangeArrowheads="1"/>
          </p:cNvPicPr>
          <p:nvPr/>
        </p:nvPicPr>
        <p:blipFill>
          <a:blip r:embed="rId4"/>
          <a:stretch>
            <a:fillRect/>
          </a:stretch>
        </p:blipFill>
        <p:spPr bwMode="auto">
          <a:xfrm>
            <a:off x="714348" y="2643182"/>
            <a:ext cx="6826667" cy="1233334"/>
          </a:xfrm>
          <a:prstGeom prst="rect">
            <a:avLst/>
          </a:prstGeom>
          <a:noFill/>
          <a:ln w="9525">
            <a:noFill/>
            <a:miter lim="800000"/>
          </a:ln>
        </p:spPr>
      </p:pic>
      <p:sp>
        <p:nvSpPr>
          <p:cNvPr id="15" name="Rectangle 14"/>
          <p:cNvSpPr/>
          <p:nvPr/>
        </p:nvSpPr>
        <p:spPr>
          <a:xfrm>
            <a:off x="214282" y="4500570"/>
            <a:ext cx="8938647" cy="1477328"/>
          </a:xfrm>
          <a:prstGeom prst="rect">
            <a:avLst/>
          </a:prstGeom>
        </p:spPr>
        <p:txBody>
          <a:bodyPr wrap="square">
            <a:spAutoFit/>
          </a:bodyPr>
          <a:lstStyle/>
          <a:p>
            <a:pPr>
              <a:buFont typeface="Arial" pitchFamily="34" charset="0"/>
              <a:buChar char="•"/>
              <a:defRPr/>
            </a:pPr>
            <a:r>
              <a:rPr lang="cy-GB" sz="1800" b="0" i="0" u="none" strike="noStrike" cap="none" baseline="0" dirty="0">
                <a:solidFill>
                  <a:srgbClr val="000000"/>
                </a:solidFill>
                <a:effectLst/>
                <a:uFillTx/>
                <a:latin typeface="Century Gothic"/>
              </a:rPr>
              <a:t> Cynyddwch eich disgwyliad o lwyddiant</a:t>
            </a:r>
          </a:p>
          <a:p>
            <a:pPr>
              <a:buFont typeface="Arial" pitchFamily="34" charset="0"/>
              <a:buChar char="•"/>
              <a:defRPr/>
            </a:pPr>
            <a:r>
              <a:rPr lang="cy-GB" sz="1800" b="0" i="0" u="none" strike="noStrike" cap="none" baseline="0" dirty="0">
                <a:solidFill>
                  <a:srgbClr val="000000"/>
                </a:solidFill>
                <a:effectLst/>
                <a:uFillTx/>
                <a:latin typeface="Century Gothic"/>
              </a:rPr>
              <a:t> Cynyddwch werth y dasg, ei gwneud yn fwy dymunol neu werth chweil</a:t>
            </a:r>
          </a:p>
          <a:p>
            <a:pPr>
              <a:buFont typeface="Arial" pitchFamily="34" charset="0"/>
              <a:buChar char="•"/>
              <a:defRPr/>
            </a:pPr>
            <a:r>
              <a:rPr lang="cy-GB" sz="1800" b="0" i="0" u="none" strike="noStrike" cap="none" baseline="0" dirty="0">
                <a:solidFill>
                  <a:srgbClr val="000000"/>
                </a:solidFill>
                <a:effectLst/>
                <a:uFillTx/>
                <a:latin typeface="Century Gothic"/>
              </a:rPr>
              <a:t> Dylech leihau ymddwyn yn fyrbwyll a gwneud rhywbeth arall (neu gynyddu grym ewyllys i wrthsefyll)</a:t>
            </a:r>
          </a:p>
          <a:p>
            <a:pPr>
              <a:buFont typeface="Arial" pitchFamily="34" charset="0"/>
              <a:buChar char="•"/>
              <a:defRPr/>
            </a:pPr>
            <a:r>
              <a:rPr lang="cy-GB" sz="1800" b="0" i="0" u="none" strike="noStrike" cap="none" baseline="0" dirty="0">
                <a:solidFill>
                  <a:srgbClr val="000000"/>
                </a:solidFill>
                <a:effectLst/>
                <a:uFillTx/>
                <a:latin typeface="Century Gothic"/>
              </a:rPr>
              <a:t> </a:t>
            </a:r>
            <a:r>
              <a:rPr lang="cy-GB" dirty="0">
                <a:solidFill>
                  <a:srgbClr val="000000"/>
                </a:solidFill>
                <a:latin typeface="Century Gothic"/>
              </a:rPr>
              <a:t>Symud y </a:t>
            </a:r>
            <a:r>
              <a:rPr lang="cy-GB" sz="1800" b="0" i="0" u="none" strike="noStrike" cap="none" baseline="0" dirty="0">
                <a:solidFill>
                  <a:srgbClr val="000000"/>
                </a:solidFill>
                <a:effectLst/>
                <a:uFillTx/>
                <a:latin typeface="Century Gothic"/>
              </a:rPr>
              <a:t>dyddiad cau fel ei fod ynghynt</a:t>
            </a:r>
          </a:p>
        </p:txBody>
      </p:sp>
      <p:pic>
        <p:nvPicPr>
          <p:cNvPr id="2051" name="Picture 3" descr="C:\Users\Jill\AppData\Local\Microsoft\Windows\Temporary Internet Files\Content.IE5\57QD8K45\0511-0712-3016-0955_Boy_Scientist_clipart_image[1][1].jpg"/>
          <p:cNvPicPr>
            <a:picLocks noChangeAspect="1" noChangeArrowheads="1"/>
          </p:cNvPicPr>
          <p:nvPr/>
        </p:nvPicPr>
        <p:blipFill>
          <a:blip r:embed="rId5"/>
          <a:stretch>
            <a:fillRect/>
          </a:stretch>
        </p:blipFill>
        <p:spPr bwMode="auto">
          <a:xfrm>
            <a:off x="6143637" y="928672"/>
            <a:ext cx="1246576" cy="1647457"/>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571472" y="1071546"/>
            <a:ext cx="5434717" cy="518678"/>
          </a:xfrm>
          <a:prstGeom prst="rect">
            <a:avLst/>
          </a:prstGeom>
        </p:spPr>
        <p:txBody>
          <a:bodyPr wrap="square">
            <a:spAutoFit/>
          </a:bodyPr>
          <a:lstStyle/>
          <a:p>
            <a:pPr marL="0" indent="0">
              <a:buFont typeface="Wingdings 2" pitchFamily="18" charset="2"/>
              <a:buNone/>
            </a:pPr>
            <a:r>
              <a:rPr lang="cy-GB" sz="2800" b="1" i="0" u="none" strike="noStrike" cap="none" baseline="0">
                <a:solidFill>
                  <a:srgbClr val="0070C0"/>
                </a:solidFill>
                <a:effectLst/>
                <a:uFillTx/>
                <a:latin typeface="Century Gothic"/>
              </a:rPr>
              <a:t>Ymarfer</a:t>
            </a:r>
          </a:p>
        </p:txBody>
      </p:sp>
      <p:pic>
        <p:nvPicPr>
          <p:cNvPr id="13" name="Picture 2"/>
          <p:cNvPicPr>
            <a:picLocks noChangeAspect="1" noChangeArrowheads="1"/>
          </p:cNvPicPr>
          <p:nvPr/>
        </p:nvPicPr>
        <p:blipFill>
          <a:blip r:embed="rId4"/>
          <a:stretch>
            <a:fillRect/>
          </a:stretch>
        </p:blipFill>
        <p:spPr bwMode="auto">
          <a:xfrm>
            <a:off x="2847975" y="1947863"/>
            <a:ext cx="3448050" cy="2962275"/>
          </a:xfrm>
          <a:prstGeom prst="rect">
            <a:avLst/>
          </a:prstGeom>
          <a:noFill/>
          <a:ln w="9525">
            <a:noFill/>
            <a:miter lim="800000"/>
          </a:ln>
        </p:spPr>
      </p:pic>
    </p:spTree>
    <p:extLst>
      <p:ext uri="{BB962C8B-B14F-4D97-AF65-F5344CB8AC3E}">
        <p14:creationId xmlns:p14="http://schemas.microsoft.com/office/powerpoint/2010/main" val="262966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710704" y="1071546"/>
            <a:ext cx="7293963" cy="518678"/>
          </a:xfrm>
          <a:prstGeom prst="rect">
            <a:avLst/>
          </a:prstGeom>
        </p:spPr>
        <p:txBody>
          <a:bodyPr wrap="square">
            <a:spAutoFit/>
          </a:bodyPr>
          <a:lstStyle/>
          <a:p>
            <a:pPr algn="ctr"/>
            <a:r>
              <a:rPr lang="cy-GB" sz="2800" b="1" dirty="0">
                <a:solidFill>
                  <a:srgbClr val="0070C0"/>
                </a:solidFill>
                <a:latin typeface="Century Gothic"/>
              </a:rPr>
              <a:t>GRYM EWYLLYS</a:t>
            </a:r>
            <a:endParaRPr lang="cy-GB" sz="2800" b="1" i="0" u="none" strike="noStrike" cap="none" baseline="0" dirty="0">
              <a:solidFill>
                <a:srgbClr val="0070C0"/>
              </a:solidFill>
              <a:effectLst/>
              <a:uFillTx/>
              <a:latin typeface="Century Gothic"/>
            </a:endParaRPr>
          </a:p>
        </p:txBody>
      </p:sp>
      <p:pic>
        <p:nvPicPr>
          <p:cNvPr id="13" name="Picture 2"/>
          <p:cNvPicPr>
            <a:picLocks noChangeAspect="1" noChangeArrowheads="1"/>
          </p:cNvPicPr>
          <p:nvPr/>
        </p:nvPicPr>
        <p:blipFill>
          <a:blip r:embed="rId4"/>
          <a:stretch>
            <a:fillRect/>
          </a:stretch>
        </p:blipFill>
        <p:spPr bwMode="auto">
          <a:xfrm>
            <a:off x="2857488" y="2214554"/>
            <a:ext cx="2971800" cy="2377440"/>
          </a:xfrm>
          <a:prstGeom prst="rect">
            <a:avLst/>
          </a:prstGeom>
          <a:noFill/>
          <a:ln w="9525">
            <a:noFill/>
            <a:miter lim="800000"/>
          </a:ln>
        </p:spPr>
      </p:pic>
      <p:sp>
        <p:nvSpPr>
          <p:cNvPr id="14" name="Rectangle 13"/>
          <p:cNvSpPr/>
          <p:nvPr/>
        </p:nvSpPr>
        <p:spPr>
          <a:xfrm>
            <a:off x="2212260" y="4857760"/>
            <a:ext cx="4576572" cy="640720"/>
          </a:xfrm>
          <a:prstGeom prst="rect">
            <a:avLst/>
          </a:prstGeom>
        </p:spPr>
        <p:txBody>
          <a:bodyPr>
            <a:spAutoFit/>
          </a:bodyPr>
          <a:lstStyle/>
          <a:p>
            <a:pPr marL="0" indent="0" algn="ctr">
              <a:buFont typeface="Wingdings 2" pitchFamily="18" charset="2"/>
              <a:buNone/>
              <a:defRPr/>
            </a:pPr>
            <a:r>
              <a:rPr lang="cy-GB" sz="1200" b="0" i="0" u="none" strike="noStrike" cap="none" baseline="0">
                <a:solidFill>
                  <a:srgbClr val="000000"/>
                </a:solidFill>
                <a:effectLst/>
                <a:uFillTx/>
                <a:latin typeface="Century Gothic"/>
              </a:rPr>
              <a:t>Roy F. Baumeister</a:t>
            </a:r>
          </a:p>
          <a:p>
            <a:pPr marL="0" indent="0" algn="ctr">
              <a:buFont typeface="Wingdings 2" pitchFamily="18" charset="2"/>
              <a:buNone/>
              <a:defRPr/>
            </a:pPr>
            <a:r>
              <a:rPr lang="cy-GB" sz="1200" b="0" i="0" u="none" strike="noStrike" cap="none" baseline="0">
                <a:solidFill>
                  <a:srgbClr val="000000"/>
                </a:solidFill>
                <a:effectLst/>
                <a:uFillTx/>
                <a:latin typeface="Century Gothic"/>
              </a:rPr>
              <a:t>Seicolegydd Cymdeithasol Americanaidd amlwg</a:t>
            </a:r>
          </a:p>
          <a:p>
            <a:pPr marL="0" indent="0" algn="ctr">
              <a:buFont typeface="Wingdings 2" pitchFamily="18" charset="2"/>
              <a:buNone/>
              <a:defRPr/>
            </a:pPr>
            <a:r>
              <a:rPr lang="cy-GB" sz="1200" b="0" i="0" u="none" strike="noStrike" cap="none" baseline="0">
                <a:solidFill>
                  <a:srgbClr val="000000"/>
                </a:solidFill>
                <a:effectLst/>
                <a:uFillTx/>
                <a:latin typeface="Century Gothic"/>
              </a:rPr>
              <a:t>Guardian 08.02.12</a:t>
            </a:r>
          </a:p>
        </p:txBody>
      </p:sp>
    </p:spTree>
    <p:extLst>
      <p:ext uri="{BB962C8B-B14F-4D97-AF65-F5344CB8AC3E}">
        <p14:creationId xmlns:p14="http://schemas.microsoft.com/office/powerpoint/2010/main" val="262966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639231" y="928670"/>
            <a:ext cx="7365472" cy="457657"/>
          </a:xfrm>
          <a:prstGeom prst="rect">
            <a:avLst/>
          </a:prstGeom>
        </p:spPr>
        <p:txBody>
          <a:bodyPr wrap="square">
            <a:spAutoFit/>
          </a:bodyPr>
          <a:lstStyle/>
          <a:p>
            <a:pPr algn="ctr"/>
            <a:r>
              <a:rPr lang="cy-GB" sz="2400" b="1" i="0" u="none" strike="noStrike" cap="none" baseline="0" dirty="0">
                <a:solidFill>
                  <a:srgbClr val="0070C0"/>
                </a:solidFill>
                <a:effectLst/>
                <a:uFillTx/>
                <a:latin typeface="Century Gothic"/>
              </a:rPr>
              <a:t>Y Cylch Gwneud</a:t>
            </a:r>
          </a:p>
        </p:txBody>
      </p:sp>
      <p:pic>
        <p:nvPicPr>
          <p:cNvPr id="13" name="Picture 3"/>
          <p:cNvPicPr>
            <a:picLocks noChangeAspect="1" noChangeArrowheads="1"/>
          </p:cNvPicPr>
          <p:nvPr/>
        </p:nvPicPr>
        <p:blipFill>
          <a:blip r:embed="rId4"/>
          <a:srcRect l="51715" t="24901" r="19839" b="5319"/>
          <a:stretch>
            <a:fillRect/>
          </a:stretch>
        </p:blipFill>
        <p:spPr bwMode="auto">
          <a:xfrm>
            <a:off x="785786" y="1428736"/>
            <a:ext cx="3235325" cy="4464050"/>
          </a:xfrm>
          <a:prstGeom prst="rect">
            <a:avLst/>
          </a:prstGeom>
          <a:noFill/>
          <a:ln w="9525">
            <a:noFill/>
            <a:miter lim="800000"/>
          </a:ln>
        </p:spPr>
      </p:pic>
      <p:pic>
        <p:nvPicPr>
          <p:cNvPr id="14" name="Picture 2" descr="C:\Users\Jill\AppData\Local\Microsoft\Windows\Temporary Internet Files\Content.IE5\Y7X7MPM1\Time_FINAL_infographic-e1345138711695-479x960[1].jpg"/>
          <p:cNvPicPr>
            <a:picLocks noChangeAspect="1" noChangeArrowheads="1"/>
          </p:cNvPicPr>
          <p:nvPr/>
        </p:nvPicPr>
        <p:blipFill>
          <a:blip r:embed="rId5"/>
          <a:stretch>
            <a:fillRect/>
          </a:stretch>
        </p:blipFill>
        <p:spPr bwMode="auto">
          <a:xfrm>
            <a:off x="5786446" y="1428736"/>
            <a:ext cx="2258267" cy="4525963"/>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853688" y="1071546"/>
            <a:ext cx="7079435" cy="518678"/>
          </a:xfrm>
          <a:prstGeom prst="rect">
            <a:avLst/>
          </a:prstGeom>
        </p:spPr>
        <p:txBody>
          <a:bodyPr wrap="square">
            <a:spAutoFit/>
          </a:bodyPr>
          <a:lstStyle/>
          <a:p>
            <a:pPr algn="ctr"/>
            <a:r>
              <a:rPr lang="cy-GB" sz="2800" b="1" i="0" u="none" strike="noStrike" cap="none" baseline="0">
                <a:solidFill>
                  <a:srgbClr val="0070C0"/>
                </a:solidFill>
                <a:effectLst/>
                <a:uFillTx/>
                <a:latin typeface="Century Gothic"/>
              </a:rPr>
              <a:t>Oedi</a:t>
            </a:r>
          </a:p>
        </p:txBody>
      </p:sp>
      <p:sp>
        <p:nvSpPr>
          <p:cNvPr id="13" name="Rectangle 12"/>
          <p:cNvSpPr/>
          <p:nvPr/>
        </p:nvSpPr>
        <p:spPr>
          <a:xfrm>
            <a:off x="714348" y="2714620"/>
            <a:ext cx="4076038" cy="1800119"/>
          </a:xfrm>
          <a:prstGeom prst="rect">
            <a:avLst/>
          </a:prstGeom>
        </p:spPr>
        <p:txBody>
          <a:bodyPr wrap="square">
            <a:spAutoFit/>
          </a:bodyPr>
          <a:lstStyle/>
          <a:p>
            <a:pPr marL="0" indent="0" eaLnBrk="1" hangingPunct="1">
              <a:buFont typeface="Wingdings 2" pitchFamily="18" charset="2"/>
              <a:buNone/>
              <a:defRPr/>
            </a:pPr>
            <a:r>
              <a:rPr lang="cy-GB" sz="2800" b="0" i="0" u="none" strike="noStrike" cap="none" baseline="0">
                <a:solidFill>
                  <a:srgbClr val="000000"/>
                </a:solidFill>
                <a:effectLst/>
                <a:uFillTx/>
                <a:latin typeface="Century Gothic"/>
              </a:rPr>
              <a:t>Oedi </a:t>
            </a:r>
          </a:p>
          <a:p>
            <a:pPr marL="0" indent="0" eaLnBrk="1" hangingPunct="1">
              <a:buFont typeface="Wingdings 2" pitchFamily="18" charset="2"/>
              <a:buNone/>
              <a:defRPr/>
            </a:pPr>
            <a:r>
              <a:rPr lang="cy-GB" sz="2800" b="0" i="0" u="none" strike="noStrike" cap="none" baseline="0">
                <a:solidFill>
                  <a:srgbClr val="000000"/>
                </a:solidFill>
                <a:effectLst/>
                <a:uFillTx/>
                <a:latin typeface="Century Gothic"/>
              </a:rPr>
              <a:t>Oedi yw’r bedd lle cleddir cyfle.</a:t>
            </a:r>
          </a:p>
          <a:p>
            <a:pPr eaLnBrk="1" hangingPunct="1">
              <a:defRPr/>
            </a:pPr>
            <a:endParaRPr lang="en-US" altLang="en-US" sz="2800"/>
          </a:p>
        </p:txBody>
      </p:sp>
      <p:pic>
        <p:nvPicPr>
          <p:cNvPr id="14" name="Picture 7"/>
          <p:cNvPicPr>
            <a:picLocks noChangeAspect="1" noChangeArrowheads="1"/>
          </p:cNvPicPr>
          <p:nvPr/>
        </p:nvPicPr>
        <p:blipFill>
          <a:blip r:embed="rId4"/>
          <a:stretch>
            <a:fillRect/>
          </a:stretch>
        </p:blipFill>
        <p:spPr bwMode="auto">
          <a:xfrm>
            <a:off x="5072066" y="2285992"/>
            <a:ext cx="3200400" cy="2895600"/>
          </a:xfrm>
          <a:prstGeom prst="rect">
            <a:avLst/>
          </a:prstGeom>
          <a:noFill/>
          <a:ln w="9525">
            <a:noFill/>
            <a:miter lim="800000"/>
          </a:ln>
        </p:spPr>
      </p:pic>
    </p:spTree>
    <p:extLst>
      <p:ext uri="{BB962C8B-B14F-4D97-AF65-F5344CB8AC3E}">
        <p14:creationId xmlns:p14="http://schemas.microsoft.com/office/powerpoint/2010/main" val="262966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639195" y="928671"/>
            <a:ext cx="7436982" cy="579699"/>
          </a:xfrm>
          <a:prstGeom prst="rect">
            <a:avLst/>
          </a:prstGeom>
        </p:spPr>
        <p:txBody>
          <a:bodyPr wrap="square">
            <a:spAutoFit/>
          </a:bodyPr>
          <a:lstStyle/>
          <a:p>
            <a:pPr algn="ctr"/>
            <a:r>
              <a:rPr lang="cy-GB" sz="3200" b="1" i="0" u="none" strike="noStrike" cap="none" baseline="0">
                <a:solidFill>
                  <a:srgbClr val="0070C0"/>
                </a:solidFill>
                <a:effectLst/>
                <a:uFillTx/>
                <a:latin typeface="Century Gothic"/>
              </a:rPr>
              <a:t>Diffiniad o oedi</a:t>
            </a:r>
          </a:p>
        </p:txBody>
      </p:sp>
      <p:sp>
        <p:nvSpPr>
          <p:cNvPr id="10" name="Rectangle 9"/>
          <p:cNvSpPr/>
          <p:nvPr/>
        </p:nvSpPr>
        <p:spPr>
          <a:xfrm>
            <a:off x="571472" y="1643050"/>
            <a:ext cx="8366604" cy="4515551"/>
          </a:xfrm>
          <a:prstGeom prst="rect">
            <a:avLst/>
          </a:prstGeom>
        </p:spPr>
        <p:txBody>
          <a:bodyPr wrap="square">
            <a:spAutoFit/>
          </a:bodyPr>
          <a:lstStyle/>
          <a:p>
            <a:pPr marL="0" indent="0">
              <a:buFont typeface="Wingdings 2" pitchFamily="18" charset="2"/>
              <a:buNone/>
            </a:pPr>
            <a:endParaRPr lang="en-GB" altLang="en-US" i="1"/>
          </a:p>
          <a:p>
            <a:pPr marL="0" indent="0">
              <a:buFont typeface="Wingdings 2" pitchFamily="18" charset="2"/>
              <a:buNone/>
            </a:pPr>
            <a:endParaRPr lang="en-GB" altLang="en-US" i="1"/>
          </a:p>
          <a:p>
            <a:pPr marL="0" indent="0">
              <a:buFont typeface="Wingdings 2" pitchFamily="18" charset="2"/>
              <a:buNone/>
            </a:pPr>
            <a:endParaRPr lang="en-GB" altLang="en-US" i="1"/>
          </a:p>
          <a:p>
            <a:pPr marL="0" indent="0">
              <a:buFont typeface="Wingdings 2" pitchFamily="18" charset="2"/>
              <a:buNone/>
            </a:pPr>
            <a:endParaRPr lang="en-GB" altLang="en-US" i="1"/>
          </a:p>
          <a:p>
            <a:pPr marL="0" indent="0">
              <a:buFont typeface="Wingdings 2" pitchFamily="18" charset="2"/>
              <a:buNone/>
            </a:pPr>
            <a:endParaRPr lang="en-GB" altLang="en-US" i="1"/>
          </a:p>
          <a:p>
            <a:pPr marL="0" indent="0">
              <a:buFont typeface="Wingdings 2" pitchFamily="18" charset="2"/>
              <a:buNone/>
            </a:pPr>
            <a:endParaRPr lang="en-GB" altLang="en-US" i="1"/>
          </a:p>
          <a:p>
            <a:pPr marL="0" indent="0">
              <a:buFont typeface="Wingdings 2" pitchFamily="18" charset="2"/>
              <a:buNone/>
            </a:pPr>
            <a:endParaRPr lang="en-GB" altLang="en-US" i="1"/>
          </a:p>
          <a:p>
            <a:pPr marL="0" indent="0">
              <a:buFont typeface="Wingdings 2" pitchFamily="18" charset="2"/>
              <a:buNone/>
            </a:pPr>
            <a:endParaRPr lang="en-GB" altLang="en-US" sz="2000" i="1">
              <a:latin typeface="Century Gothic" pitchFamily="34" charset="0"/>
            </a:endParaRPr>
          </a:p>
          <a:p>
            <a:pPr marL="0" indent="0">
              <a:buFont typeface="Wingdings 2" pitchFamily="18" charset="2"/>
              <a:buNone/>
            </a:pPr>
            <a:r>
              <a:rPr lang="cy-GB" sz="2400" b="0" i="1" u="none" strike="noStrike" cap="none" baseline="0">
                <a:solidFill>
                  <a:srgbClr val="000000"/>
                </a:solidFill>
                <a:effectLst/>
                <a:uFillTx/>
                <a:latin typeface="Century Gothic"/>
              </a:rPr>
              <a:t>.. penderfynu heb unrhyw reswm dilys i oedi neu beidio â chwblhau tasg neu nod yr ydych wedi ymrwymo i'w wneud </a:t>
            </a:r>
          </a:p>
          <a:p>
            <a:pPr marL="0" indent="0">
              <a:buFont typeface="Wingdings 2" pitchFamily="18" charset="2"/>
              <a:buNone/>
            </a:pPr>
            <a:r>
              <a:rPr lang="cy-GB" sz="2400" b="0" i="1" u="none" strike="noStrike" cap="none" baseline="0">
                <a:solidFill>
                  <a:srgbClr val="000000"/>
                </a:solidFill>
                <a:effectLst/>
                <a:uFillTx/>
                <a:latin typeface="Century Gothic"/>
              </a:rPr>
              <a:t>ac yn lle hynny, gwneud rhywbeth llai pwysig, er bod canlyniadau negyddol i beidio â bwrw ymlaen gyda'r dasg neu'r nod gwreiddiol.</a:t>
            </a:r>
          </a:p>
        </p:txBody>
      </p:sp>
      <p:pic>
        <p:nvPicPr>
          <p:cNvPr id="1038" name="Picture 14" descr="C:\Users\Jill\AppData\Local\Microsoft\Windows\Temporary Internet Files\Content.IE5\OXYTLLRP\2011-11-22-Procrastination[1].jpg"/>
          <p:cNvPicPr>
            <a:picLocks noChangeAspect="1" noChangeArrowheads="1"/>
          </p:cNvPicPr>
          <p:nvPr/>
        </p:nvPicPr>
        <p:blipFill>
          <a:blip r:embed="rId4"/>
          <a:stretch>
            <a:fillRect/>
          </a:stretch>
        </p:blipFill>
        <p:spPr bwMode="auto">
          <a:xfrm>
            <a:off x="3357557" y="1571615"/>
            <a:ext cx="2188326" cy="2147178"/>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endParaRPr lang="en-GB"/>
          </a:p>
        </p:txBody>
      </p:sp>
      <p:sp>
        <p:nvSpPr>
          <p:cNvPr id="9" name="Content Placeholder 8"/>
          <p:cNvSpPr>
            <a:spLocks noGrp="1"/>
          </p:cNvSpPr>
          <p:nvPr>
            <p:ph sz="half" idx="2"/>
          </p:nvPr>
        </p:nvSpPr>
        <p:spPr/>
        <p:txBody>
          <a:bodyPr/>
          <a:lstStyle/>
          <a:p>
            <a:endParaRPr lang="en-GB"/>
          </a:p>
        </p:txBody>
      </p:sp>
      <p:sp>
        <p:nvSpPr>
          <p:cNvPr id="10" name="Text Placeholder 9"/>
          <p:cNvSpPr>
            <a:spLocks noGrp="1"/>
          </p:cNvSpPr>
          <p:nvPr>
            <p:ph type="body" sz="quarter" idx="3"/>
          </p:nvPr>
        </p:nvSpPr>
        <p:spPr/>
        <p:txBody>
          <a:bodyPr/>
          <a:lstStyle/>
          <a:p>
            <a:endParaRPr lang="en-GB"/>
          </a:p>
        </p:txBody>
      </p:sp>
      <p:sp>
        <p:nvSpPr>
          <p:cNvPr id="11" name="Content Placeholder 10"/>
          <p:cNvSpPr>
            <a:spLocks noGrp="1"/>
          </p:cNvSpPr>
          <p:nvPr>
            <p:ph sz="quarter" idx="4"/>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Rectangle 11"/>
          <p:cNvSpPr/>
          <p:nvPr/>
        </p:nvSpPr>
        <p:spPr>
          <a:xfrm>
            <a:off x="2212296" y="1214422"/>
            <a:ext cx="4505094" cy="518678"/>
          </a:xfrm>
          <a:prstGeom prst="rect">
            <a:avLst/>
          </a:prstGeom>
        </p:spPr>
        <p:txBody>
          <a:bodyPr wrap="square">
            <a:spAutoFit/>
          </a:bodyPr>
          <a:lstStyle/>
          <a:p>
            <a:pPr algn="ctr"/>
            <a:r>
              <a:rPr lang="cy-GB" sz="2800" b="1" i="0" u="none" strike="noStrike" cap="none" baseline="0">
                <a:solidFill>
                  <a:srgbClr val="0070C0"/>
                </a:solidFill>
                <a:effectLst/>
                <a:uFillTx/>
                <a:latin typeface="Century Gothic"/>
              </a:rPr>
              <a:t>Y diwedd</a:t>
            </a:r>
          </a:p>
        </p:txBody>
      </p:sp>
      <p:pic>
        <p:nvPicPr>
          <p:cNvPr id="13" name="Picture 2"/>
          <p:cNvPicPr>
            <a:picLocks noChangeAspect="1" noChangeArrowheads="1"/>
          </p:cNvPicPr>
          <p:nvPr/>
        </p:nvPicPr>
        <p:blipFill>
          <a:blip r:embed="rId4"/>
          <a:stretch>
            <a:fillRect/>
          </a:stretch>
        </p:blipFill>
        <p:spPr bwMode="auto">
          <a:xfrm>
            <a:off x="2571736" y="2285992"/>
            <a:ext cx="3947160" cy="2956560"/>
          </a:xfrm>
          <a:prstGeom prst="rect">
            <a:avLst/>
          </a:prstGeom>
          <a:noFill/>
          <a:ln w="9525">
            <a:noFill/>
            <a:miter lim="800000"/>
          </a:ln>
        </p:spPr>
      </p:pic>
    </p:spTree>
    <p:extLst>
      <p:ext uri="{BB962C8B-B14F-4D97-AF65-F5344CB8AC3E}">
        <p14:creationId xmlns:p14="http://schemas.microsoft.com/office/powerpoint/2010/main" val="262966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p:cNvSpPr/>
          <p:nvPr/>
        </p:nvSpPr>
        <p:spPr>
          <a:xfrm>
            <a:off x="424845" y="1071546"/>
            <a:ext cx="7508491" cy="579699"/>
          </a:xfrm>
          <a:prstGeom prst="rect">
            <a:avLst/>
          </a:prstGeom>
        </p:spPr>
        <p:txBody>
          <a:bodyPr wrap="square">
            <a:spAutoFit/>
          </a:bodyPr>
          <a:lstStyle/>
          <a:p>
            <a:pPr algn="ctr"/>
            <a:r>
              <a:rPr lang="cy-GB" sz="3200" b="1" i="0" u="none" strike="noStrike" cap="none" baseline="0">
                <a:solidFill>
                  <a:srgbClr val="0070C0"/>
                </a:solidFill>
                <a:effectLst/>
                <a:uFillTx/>
                <a:latin typeface="Century Gothic"/>
              </a:rPr>
              <a:t>Arwyddion oedi</a:t>
            </a:r>
          </a:p>
        </p:txBody>
      </p:sp>
      <p:sp>
        <p:nvSpPr>
          <p:cNvPr id="8" name="Rectangle 7"/>
          <p:cNvSpPr/>
          <p:nvPr/>
        </p:nvSpPr>
        <p:spPr>
          <a:xfrm>
            <a:off x="428596" y="2143116"/>
            <a:ext cx="8366603" cy="3829066"/>
          </a:xfrm>
          <a:prstGeom prst="rect">
            <a:avLst/>
          </a:prstGeom>
        </p:spPr>
        <p:txBody>
          <a:bodyPr wrap="square">
            <a:spAutoFit/>
          </a:bodyPr>
          <a:lstStyle/>
          <a:p>
            <a:pPr>
              <a:spcAft>
                <a:spcPts val="600"/>
              </a:spcAft>
              <a:buFont typeface="Arial" pitchFamily="34" charset="0"/>
              <a:buChar char="•"/>
              <a:defRPr/>
            </a:pPr>
            <a:r>
              <a:rPr lang="cy-GB" sz="2000" b="0" i="0" u="none" strike="noStrike" cap="none" baseline="0">
                <a:solidFill>
                  <a:srgbClr val="000000"/>
                </a:solidFill>
                <a:effectLst/>
                <a:uFillTx/>
                <a:latin typeface="Century Gothic"/>
              </a:rPr>
              <a:t> Cael trafferth i ddechrau ar ddarn o waith neu adolygu </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Ysu am rywbeth i dynnu sylw</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Gweithio'n aneffeithiol</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Rhuthro ar y funud olaf</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Methu â gorffen gwaith mewn pryd </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Euogrwydd yn pwyso ar eich meddwl</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Siom a hunan-gywilydd</a:t>
            </a:r>
          </a:p>
          <a:p>
            <a:pPr>
              <a:spcAft>
                <a:spcPts val="600"/>
              </a:spcAft>
              <a:buFont typeface="Arial" pitchFamily="34" charset="0"/>
              <a:buChar char="•"/>
              <a:defRPr/>
            </a:pPr>
            <a:endParaRPr lang="en-GB" sz="2000">
              <a:latin typeface="Century Gothic" pitchFamily="34" charset="0"/>
            </a:endParaRPr>
          </a:p>
          <a:p>
            <a:pPr>
              <a:spcAft>
                <a:spcPts val="600"/>
              </a:spcAft>
              <a:defRPr/>
            </a:pPr>
            <a:endParaRPr lang="en-GB" sz="2000">
              <a:latin typeface="Century Gothic" pitchFamily="34" charset="0"/>
            </a:endParaRPr>
          </a:p>
          <a:p>
            <a:pPr>
              <a:spcAft>
                <a:spcPts val="600"/>
              </a:spcAft>
              <a:buFont typeface="Arial" pitchFamily="34" charset="0"/>
              <a:buChar char="•"/>
              <a:defRPr/>
            </a:pPr>
            <a:endParaRPr lang="en-GB" sz="2000">
              <a:latin typeface="Century Gothic" pitchFamily="34" charset="0"/>
            </a:endParaRPr>
          </a:p>
        </p:txBody>
      </p:sp>
      <p:pic>
        <p:nvPicPr>
          <p:cNvPr id="9" name="Picture 2"/>
          <p:cNvPicPr>
            <a:picLocks noChangeAspect="1" noChangeArrowheads="1"/>
          </p:cNvPicPr>
          <p:nvPr/>
        </p:nvPicPr>
        <p:blipFill>
          <a:blip r:embed="rId4"/>
          <a:stretch>
            <a:fillRect/>
          </a:stretch>
        </p:blipFill>
        <p:spPr bwMode="auto">
          <a:xfrm>
            <a:off x="5461000" y="3159917"/>
            <a:ext cx="3340100" cy="1947862"/>
          </a:xfrm>
          <a:prstGeom prst="rect">
            <a:avLst/>
          </a:prstGeom>
          <a:noFill/>
          <a:ln w="9525">
            <a:noFill/>
            <a:miter lim="800000"/>
          </a:ln>
        </p:spPr>
      </p:pic>
    </p:spTree>
    <p:extLst>
      <p:ext uri="{BB962C8B-B14F-4D97-AF65-F5344CB8AC3E}">
        <p14:creationId xmlns:p14="http://schemas.microsoft.com/office/powerpoint/2010/main" val="262966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p:cNvSpPr/>
          <p:nvPr/>
        </p:nvSpPr>
        <p:spPr>
          <a:xfrm>
            <a:off x="642910" y="3105835"/>
            <a:ext cx="8215370" cy="1015663"/>
          </a:xfrm>
          <a:prstGeom prst="rect">
            <a:avLst/>
          </a:prstGeom>
        </p:spPr>
        <p:txBody>
          <a:bodyPr wrap="square">
            <a:spAutoFit/>
          </a:bodyPr>
          <a:lstStyle/>
          <a:p>
            <a:pPr algn="ctr"/>
            <a:endParaRPr lang="en-GB" altLang="en-US" sz="2000">
              <a:latin typeface="Century Gothic" pitchFamily="34" charset="0"/>
            </a:endParaRPr>
          </a:p>
          <a:p>
            <a:pPr algn="ctr"/>
            <a:endParaRPr lang="en-GB" altLang="en-US" sz="2000">
              <a:latin typeface="Century Gothic" pitchFamily="34" charset="0"/>
            </a:endParaRPr>
          </a:p>
          <a:p>
            <a:pPr algn="ctr"/>
            <a:endParaRPr lang="en-GB" altLang="en-US" sz="2000">
              <a:latin typeface="Century Gothic" pitchFamily="34" charset="0"/>
            </a:endParaRPr>
          </a:p>
        </p:txBody>
      </p:sp>
      <p:sp>
        <p:nvSpPr>
          <p:cNvPr id="9" name="Rectangle 8"/>
          <p:cNvSpPr/>
          <p:nvPr/>
        </p:nvSpPr>
        <p:spPr>
          <a:xfrm>
            <a:off x="996492" y="3105835"/>
            <a:ext cx="7222454" cy="671231"/>
          </a:xfrm>
          <a:prstGeom prst="rect">
            <a:avLst/>
          </a:prstGeom>
        </p:spPr>
        <p:txBody>
          <a:bodyPr wrap="square">
            <a:spAutoFit/>
          </a:bodyPr>
          <a:lstStyle/>
          <a:p>
            <a:pPr algn="ctr"/>
            <a:r>
              <a:rPr lang="cy-GB" sz="2000" b="0" i="0" u="none" strike="noStrike" cap="none" baseline="0">
                <a:solidFill>
                  <a:srgbClr val="000000"/>
                </a:solidFill>
                <a:effectLst/>
                <a:uFillTx/>
                <a:latin typeface="Arial"/>
                <a:hlinkClick r:id="rId5" history="0"/>
              </a:rPr>
              <a:t>https://www.youtube.com/watch?v=4P785j15Tzk</a:t>
            </a:r>
          </a:p>
          <a:p>
            <a:endParaRPr lang="en-GB"/>
          </a:p>
        </p:txBody>
      </p:sp>
      <p:sp>
        <p:nvSpPr>
          <p:cNvPr id="10" name="TextBox 9"/>
          <p:cNvSpPr txBox="1"/>
          <p:nvPr/>
        </p:nvSpPr>
        <p:spPr>
          <a:xfrm>
            <a:off x="2069419" y="1214422"/>
            <a:ext cx="4505094" cy="579699"/>
          </a:xfrm>
          <a:prstGeom prst="rect">
            <a:avLst/>
          </a:prstGeom>
          <a:noFill/>
        </p:spPr>
        <p:txBody>
          <a:bodyPr wrap="square" rtlCol="0">
            <a:spAutoFit/>
          </a:bodyPr>
          <a:lstStyle/>
          <a:p>
            <a:pPr algn="ctr"/>
            <a:r>
              <a:rPr lang="cy-GB" sz="3200" b="1" i="0" u="none" strike="noStrike" cap="none" baseline="0" dirty="0">
                <a:solidFill>
                  <a:srgbClr val="0070C0"/>
                </a:solidFill>
                <a:effectLst/>
                <a:uFillTx/>
                <a:latin typeface="Century Gothic"/>
              </a:rPr>
              <a:t>Gwneud fy ngwaith</a:t>
            </a:r>
          </a:p>
        </p:txBody>
      </p:sp>
    </p:spTree>
    <p:extLst>
      <p:ext uri="{BB962C8B-B14F-4D97-AF65-F5344CB8AC3E}">
        <p14:creationId xmlns:p14="http://schemas.microsoft.com/office/powerpoint/2010/main" val="262966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p:cNvSpPr/>
          <p:nvPr/>
        </p:nvSpPr>
        <p:spPr>
          <a:xfrm>
            <a:off x="428596" y="1000108"/>
            <a:ext cx="7580000" cy="1067867"/>
          </a:xfrm>
          <a:prstGeom prst="rect">
            <a:avLst/>
          </a:prstGeom>
        </p:spPr>
        <p:txBody>
          <a:bodyPr wrap="square">
            <a:spAutoFit/>
          </a:bodyPr>
          <a:lstStyle/>
          <a:p>
            <a:r>
              <a:rPr lang="cy-GB" sz="3200" b="1" i="0" u="none" strike="noStrike" cap="none" baseline="0">
                <a:solidFill>
                  <a:srgbClr val="0070C0"/>
                </a:solidFill>
                <a:effectLst/>
                <a:uFillTx/>
                <a:latin typeface="Century Gothic"/>
              </a:rPr>
              <a:t>Cynllun Gweithredu Personol - Cwestiynau 1 a 2</a:t>
            </a:r>
          </a:p>
        </p:txBody>
      </p:sp>
      <p:sp>
        <p:nvSpPr>
          <p:cNvPr id="8" name="Rectangle 7"/>
          <p:cNvSpPr/>
          <p:nvPr/>
        </p:nvSpPr>
        <p:spPr>
          <a:xfrm>
            <a:off x="428596" y="1928802"/>
            <a:ext cx="8152077" cy="4057894"/>
          </a:xfrm>
          <a:prstGeom prst="rect">
            <a:avLst/>
          </a:prstGeom>
        </p:spPr>
        <p:txBody>
          <a:bodyPr wrap="square">
            <a:spAutoFit/>
          </a:bodyPr>
          <a:lstStyle/>
          <a:p>
            <a:pPr>
              <a:defRPr/>
            </a:pPr>
            <a:r>
              <a:rPr lang="cy-GB" sz="2000" b="1" i="0" u="none" strike="noStrike" cap="none" baseline="0">
                <a:solidFill>
                  <a:srgbClr val="000000"/>
                </a:solidFill>
                <a:effectLst/>
                <a:uFillTx/>
                <a:latin typeface="Century Gothic"/>
              </a:rPr>
              <a:t>Gyda beth ydych chi'n oedi?</a:t>
            </a:r>
          </a:p>
          <a:p>
            <a:pPr>
              <a:defRPr/>
            </a:pPr>
            <a:endParaRPr lang="en-GB" sz="2000">
              <a:latin typeface="Century Gothic" pitchFamily="34" charset="0"/>
            </a:endParaRPr>
          </a:p>
          <a:p>
            <a:pPr marL="0" indent="0">
              <a:buFont typeface="Wingdings 2" pitchFamily="18" charset="2"/>
              <a:buNone/>
              <a:defRPr/>
            </a:pPr>
            <a:r>
              <a:rPr lang="cy-GB" sz="2000" b="0" i="0" u="none" strike="noStrike" cap="none" baseline="0">
                <a:solidFill>
                  <a:srgbClr val="000000"/>
                </a:solidFill>
                <a:effectLst/>
                <a:uFillTx/>
                <a:latin typeface="Century Gothic"/>
              </a:rPr>
              <a:t>Astudio, gwaith, tasgau yn y tŷ, iechyd, ariannol, cymdeithasol, teulu, cysylltiadau, hunanddatblygu, penderfyniadau, nodau, llythyrau diolch, galwadau ffôn, ceisiadau am swyddi, ffurflenni treth, paratoi cyflwyniad ……</a:t>
            </a:r>
          </a:p>
          <a:p>
            <a:pPr>
              <a:defRPr/>
            </a:pPr>
            <a:endParaRPr lang="en-GB" sz="2000">
              <a:latin typeface="Century Gothic" pitchFamily="34" charset="0"/>
            </a:endParaRPr>
          </a:p>
          <a:p>
            <a:pPr>
              <a:defRPr/>
            </a:pPr>
            <a:r>
              <a:rPr lang="cy-GB" sz="2000" b="1" i="0" u="none" strike="noStrike" cap="none" baseline="0">
                <a:solidFill>
                  <a:srgbClr val="000000"/>
                </a:solidFill>
                <a:effectLst/>
                <a:uFillTx/>
                <a:latin typeface="Century Gothic"/>
              </a:rPr>
              <a:t>Pa weithgareddau ydych chi'n eu gwneud yn hytrach? (Gweithgareddau Oedi)</a:t>
            </a:r>
          </a:p>
          <a:p>
            <a:pPr>
              <a:defRPr/>
            </a:pPr>
            <a:endParaRPr lang="en-GB" sz="2000">
              <a:latin typeface="Century Gothic" pitchFamily="34" charset="0"/>
            </a:endParaRPr>
          </a:p>
          <a:p>
            <a:pPr marL="0" indent="0">
              <a:buFont typeface="Wingdings 2" pitchFamily="18" charset="2"/>
              <a:buNone/>
              <a:defRPr/>
            </a:pPr>
            <a:r>
              <a:rPr lang="cy-GB" sz="2000" b="0" i="0" u="none" strike="noStrike" cap="none" baseline="0">
                <a:solidFill>
                  <a:srgbClr val="000000"/>
                </a:solidFill>
                <a:effectLst/>
                <a:uFillTx/>
                <a:latin typeface="Century Gothic"/>
              </a:rPr>
              <a:t>Tafarn, ffilmiau, darllen, didoli, tacluso, cymdeithasu, coginio, glanhau, cysgu, bwyta, yfed, ysmygu, e-byst, synfyfyrio, fideos… ..</a:t>
            </a:r>
          </a:p>
        </p:txBody>
      </p:sp>
    </p:spTree>
    <p:extLst>
      <p:ext uri="{BB962C8B-B14F-4D97-AF65-F5344CB8AC3E}">
        <p14:creationId xmlns:p14="http://schemas.microsoft.com/office/powerpoint/2010/main" val="262966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p:cNvSpPr/>
          <p:nvPr/>
        </p:nvSpPr>
        <p:spPr>
          <a:xfrm>
            <a:off x="424738" y="1142984"/>
            <a:ext cx="7723020" cy="579699"/>
          </a:xfrm>
          <a:prstGeom prst="rect">
            <a:avLst/>
          </a:prstGeom>
        </p:spPr>
        <p:txBody>
          <a:bodyPr wrap="square">
            <a:spAutoFit/>
          </a:bodyPr>
          <a:lstStyle/>
          <a:p>
            <a:pPr algn="ctr"/>
            <a:r>
              <a:rPr lang="cy-GB" sz="3200" b="1" i="0" u="none" strike="noStrike" cap="none" baseline="0">
                <a:solidFill>
                  <a:srgbClr val="0070C0"/>
                </a:solidFill>
                <a:effectLst/>
                <a:uFillTx/>
                <a:latin typeface="Century Gothic"/>
              </a:rPr>
              <a:t>Beth sy'n gwneud i ni oedi?</a:t>
            </a:r>
          </a:p>
        </p:txBody>
      </p:sp>
      <p:sp>
        <p:nvSpPr>
          <p:cNvPr id="8" name="Rectangle 7"/>
          <p:cNvSpPr/>
          <p:nvPr/>
        </p:nvSpPr>
        <p:spPr>
          <a:xfrm>
            <a:off x="285720" y="1728535"/>
            <a:ext cx="8438114" cy="3951108"/>
          </a:xfrm>
          <a:prstGeom prst="rect">
            <a:avLst/>
          </a:prstGeom>
        </p:spPr>
        <p:txBody>
          <a:bodyPr wrap="square">
            <a:spAutoFit/>
          </a:bodyPr>
          <a:lstStyle/>
          <a:p>
            <a:pPr marL="0" indent="0">
              <a:buFont typeface="Wingdings 2" pitchFamily="18" charset="2"/>
              <a:buNone/>
              <a:defRPr/>
            </a:pPr>
            <a:endParaRPr lang="en-GB"/>
          </a:p>
          <a:p>
            <a:pPr marL="0" indent="0">
              <a:buFont typeface="Wingdings 2" pitchFamily="18" charset="2"/>
              <a:buNone/>
              <a:defRPr/>
            </a:pPr>
            <a:r>
              <a:rPr lang="cy-GB" sz="2000" b="1" i="0" u="none" strike="noStrike" cap="none" baseline="0">
                <a:solidFill>
                  <a:srgbClr val="000000"/>
                </a:solidFill>
                <a:effectLst/>
                <a:uFillTx/>
                <a:latin typeface="Century Gothic"/>
              </a:rPr>
              <a:t>Dyma rai rhesymau cyffredin:</a:t>
            </a:r>
          </a:p>
          <a:p>
            <a:pPr marL="0" indent="0">
              <a:buFont typeface="Wingdings 2" pitchFamily="18" charset="2"/>
              <a:buNone/>
              <a:defRPr/>
            </a:pPr>
            <a:endParaRPr lang="en-GB" sz="2000">
              <a:latin typeface="Century Gothic" pitchFamily="34" charset="0"/>
            </a:endParaRP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Casau anghysur</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Diffyg hunan hyder</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Cael eich llethu</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Sgiliau astudio heb eu datblygu'n ddigonol</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Disgwyliadau afrealistig (perffeithiaeth)</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Drwgdeimlad</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Arferiad a ffordd o fyw</a:t>
            </a:r>
          </a:p>
          <a:p>
            <a:pPr>
              <a:spcAft>
                <a:spcPts val="600"/>
              </a:spcAft>
              <a:buFont typeface="Arial" pitchFamily="34" charset="0"/>
              <a:buChar char="•"/>
              <a:defRPr/>
            </a:pPr>
            <a:r>
              <a:rPr lang="cy-GB" sz="2000" b="0" i="0" u="none" strike="noStrike" cap="none" baseline="0">
                <a:solidFill>
                  <a:srgbClr val="000000"/>
                </a:solidFill>
                <a:effectLst/>
                <a:uFillTx/>
                <a:latin typeface="Century Gothic"/>
              </a:rPr>
              <a:t> Iselder</a:t>
            </a:r>
          </a:p>
        </p:txBody>
      </p:sp>
      <p:pic>
        <p:nvPicPr>
          <p:cNvPr id="2054" name="Picture 6" descr="C:\Users\Jill\AppData\Local\Microsoft\Windows\Temporary Internet Files\Content.IE5\2S0F48EX\headstart[1].jpg"/>
          <p:cNvPicPr>
            <a:picLocks noChangeAspect="1" noChangeArrowheads="1"/>
          </p:cNvPicPr>
          <p:nvPr/>
        </p:nvPicPr>
        <p:blipFill>
          <a:blip r:embed="rId4"/>
          <a:stretch>
            <a:fillRect/>
          </a:stretch>
        </p:blipFill>
        <p:spPr bwMode="auto">
          <a:xfrm>
            <a:off x="5831511" y="2174024"/>
            <a:ext cx="3368040" cy="2893696"/>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p:cNvSpPr/>
          <p:nvPr/>
        </p:nvSpPr>
        <p:spPr>
          <a:xfrm>
            <a:off x="357158" y="1000108"/>
            <a:ext cx="8152078" cy="457657"/>
          </a:xfrm>
          <a:prstGeom prst="rect">
            <a:avLst/>
          </a:prstGeom>
        </p:spPr>
        <p:txBody>
          <a:bodyPr wrap="square">
            <a:spAutoFit/>
          </a:bodyPr>
          <a:lstStyle/>
          <a:p>
            <a:r>
              <a:rPr lang="cy-GB" sz="2400" b="1" i="0" u="none" strike="noStrike" cap="none" baseline="0">
                <a:solidFill>
                  <a:srgbClr val="0070C0"/>
                </a:solidFill>
                <a:effectLst/>
                <a:uFillTx/>
                <a:latin typeface="Century Gothic"/>
              </a:rPr>
              <a:t>Pam y gall oedi fod yn waeth yn y brifysgol?</a:t>
            </a:r>
          </a:p>
        </p:txBody>
      </p:sp>
      <p:sp>
        <p:nvSpPr>
          <p:cNvPr id="8" name="Rectangle 7"/>
          <p:cNvSpPr/>
          <p:nvPr/>
        </p:nvSpPr>
        <p:spPr>
          <a:xfrm>
            <a:off x="428596" y="1857363"/>
            <a:ext cx="8295094" cy="4362999"/>
          </a:xfrm>
          <a:prstGeom prst="rect">
            <a:avLst/>
          </a:prstGeom>
        </p:spPr>
        <p:txBody>
          <a:bodyPr wrap="square">
            <a:spAutoFit/>
          </a:bodyPr>
          <a:lstStyle/>
          <a:p>
            <a:pPr marL="265176" indent="-265176" eaLnBrk="1" fontAlgn="auto" hangingPunct="1">
              <a:spcAft>
                <a:spcPct val="0"/>
              </a:spcAft>
              <a:buFont typeface="Wingdings 2"/>
              <a:buChar char=""/>
              <a:defRPr/>
            </a:pPr>
            <a:r>
              <a:rPr lang="cy-GB" sz="2000" b="0" i="0" u="none" strike="noStrike" cap="none" baseline="0">
                <a:solidFill>
                  <a:srgbClr val="000000"/>
                </a:solidFill>
                <a:effectLst/>
                <a:uFillTx/>
                <a:latin typeface="Century Gothic"/>
              </a:rPr>
              <a:t>Efallai bod gennych fwy o reolaeth dros eich amser nag o'r blaen</a:t>
            </a:r>
          </a:p>
          <a:p>
            <a:pPr marL="265176" indent="-265176" eaLnBrk="1" fontAlgn="auto" hangingPunct="1">
              <a:spcAft>
                <a:spcPct val="0"/>
              </a:spcAft>
              <a:buNone/>
              <a:defRPr/>
            </a:pPr>
            <a:endParaRPr lang="en-GB" sz="2000">
              <a:latin typeface="Century Gothic" pitchFamily="34" charset="0"/>
            </a:endParaRPr>
          </a:p>
          <a:p>
            <a:pPr marL="265176" indent="-265176" eaLnBrk="1" fontAlgn="auto" hangingPunct="1">
              <a:spcAft>
                <a:spcPct val="0"/>
              </a:spcAft>
              <a:buFont typeface="Wingdings 2"/>
              <a:buChar char=""/>
              <a:defRPr/>
            </a:pPr>
            <a:r>
              <a:rPr lang="cy-GB" sz="2000" b="0" i="0" u="none" strike="noStrike" cap="none" baseline="0">
                <a:solidFill>
                  <a:srgbClr val="000000"/>
                </a:solidFill>
                <a:effectLst/>
                <a:uFillTx/>
                <a:latin typeface="Century Gothic"/>
              </a:rPr>
              <a:t>Efallai bod yr hyn y disgwylir i chi ei ddysgu a sut </a:t>
            </a:r>
          </a:p>
          <a:p>
            <a:pPr marL="265176" indent="-265176" eaLnBrk="1" fontAlgn="auto" hangingPunct="1">
              <a:spcAft>
                <a:spcPct val="0"/>
              </a:spcAft>
              <a:defRPr/>
            </a:pPr>
            <a:r>
              <a:rPr lang="cy-GB" sz="2000" b="0" i="0" u="none" strike="noStrike" cap="none" baseline="0">
                <a:solidFill>
                  <a:srgbClr val="000000"/>
                </a:solidFill>
                <a:effectLst/>
                <a:uFillTx/>
                <a:latin typeface="Century Gothic"/>
              </a:rPr>
              <a:t>  fod yn llawer llai eglur nag o'r blaen</a:t>
            </a:r>
          </a:p>
          <a:p>
            <a:pPr marL="265176" indent="-265176" eaLnBrk="1" fontAlgn="auto" hangingPunct="1">
              <a:spcAft>
                <a:spcPct val="0"/>
              </a:spcAft>
              <a:buFont typeface="Wingdings 2"/>
              <a:buChar char=""/>
              <a:defRPr/>
            </a:pPr>
            <a:endParaRPr lang="en-GB" sz="2000">
              <a:latin typeface="Century Gothic" pitchFamily="34" charset="0"/>
            </a:endParaRPr>
          </a:p>
          <a:p>
            <a:pPr marL="265176" indent="-265176" eaLnBrk="1" fontAlgn="auto" hangingPunct="1">
              <a:spcAft>
                <a:spcPct val="0"/>
              </a:spcAft>
              <a:buFont typeface="Wingdings 2"/>
              <a:buChar char=""/>
              <a:defRPr/>
            </a:pPr>
            <a:r>
              <a:rPr lang="cy-GB" sz="2000" b="0" i="0" u="none" strike="noStrike" cap="none" baseline="0">
                <a:solidFill>
                  <a:srgbClr val="000000"/>
                </a:solidFill>
                <a:effectLst/>
                <a:uFillTx/>
                <a:latin typeface="Century Gothic"/>
              </a:rPr>
              <a:t>Gall hen ddulliau astudio fod yn llai effeithiol</a:t>
            </a:r>
          </a:p>
          <a:p>
            <a:pPr marL="265176" indent="-265176" eaLnBrk="1" fontAlgn="auto" hangingPunct="1">
              <a:spcAft>
                <a:spcPct val="0"/>
              </a:spcAft>
              <a:buFont typeface="Wingdings 2"/>
              <a:buChar char=""/>
              <a:defRPr/>
            </a:pPr>
            <a:endParaRPr lang="en-GB" sz="2000">
              <a:latin typeface="Century Gothic" pitchFamily="34" charset="0"/>
            </a:endParaRPr>
          </a:p>
          <a:p>
            <a:pPr marL="265176" indent="-265176" eaLnBrk="1" fontAlgn="auto" hangingPunct="1">
              <a:spcAft>
                <a:spcPct val="0"/>
              </a:spcAft>
              <a:buFont typeface="Wingdings 2"/>
              <a:buChar char=""/>
              <a:defRPr/>
            </a:pPr>
            <a:r>
              <a:rPr lang="cy-GB" sz="2000" b="0" i="0" u="none" strike="noStrike" cap="none" baseline="0">
                <a:solidFill>
                  <a:srgbClr val="000000"/>
                </a:solidFill>
                <a:effectLst/>
                <a:uFillTx/>
                <a:latin typeface="Century Gothic"/>
              </a:rPr>
              <a:t>Rhagor o bethau i dynnu eich sylw</a:t>
            </a:r>
          </a:p>
          <a:p>
            <a:pPr marL="265176" indent="-265176" eaLnBrk="1" fontAlgn="auto" hangingPunct="1">
              <a:spcAft>
                <a:spcPct val="0"/>
              </a:spcAft>
              <a:buFont typeface="Wingdings 2"/>
              <a:buChar char=""/>
              <a:defRPr/>
            </a:pPr>
            <a:endParaRPr lang="en-GB" sz="2000">
              <a:latin typeface="Century Gothic" pitchFamily="34" charset="0"/>
            </a:endParaRPr>
          </a:p>
          <a:p>
            <a:pPr marL="265176" indent="-265176" eaLnBrk="1" fontAlgn="auto" hangingPunct="1">
              <a:spcAft>
                <a:spcPct val="0"/>
              </a:spcAft>
              <a:buFont typeface="Wingdings 2"/>
              <a:buChar char=""/>
              <a:defRPr/>
            </a:pPr>
            <a:r>
              <a:rPr lang="cy-GB" sz="2000" b="0" i="0" u="none" strike="noStrike" cap="none" baseline="0">
                <a:solidFill>
                  <a:srgbClr val="000000"/>
                </a:solidFill>
                <a:effectLst/>
                <a:uFillTx/>
                <a:latin typeface="Century Gothic"/>
              </a:rPr>
              <a:t>Mwy o gyfrifoldeb am ofalu am eich hun yn gyffredinol</a:t>
            </a:r>
          </a:p>
          <a:p>
            <a:pPr marL="265176" indent="-265176" eaLnBrk="1" fontAlgn="auto" hangingPunct="1">
              <a:spcAft>
                <a:spcPct val="0"/>
              </a:spcAft>
              <a:buFont typeface="Wingdings 2"/>
              <a:buChar char=""/>
              <a:defRPr/>
            </a:pPr>
            <a:endParaRPr lang="en-GB" sz="2000">
              <a:latin typeface="Century Gothic" pitchFamily="34" charset="0"/>
            </a:endParaRPr>
          </a:p>
          <a:p>
            <a:pPr marL="265176" indent="-265176" eaLnBrk="1" fontAlgn="auto" hangingPunct="1">
              <a:spcAft>
                <a:spcPct val="0"/>
              </a:spcAft>
              <a:defRPr/>
            </a:pPr>
            <a:endParaRPr lang="en-GB" sz="2000">
              <a:latin typeface="Century Gothic" pitchFamily="34" charset="0"/>
            </a:endParaRPr>
          </a:p>
          <a:p>
            <a:pPr marL="265176" indent="-265176" eaLnBrk="1" fontAlgn="auto" hangingPunct="1">
              <a:spcAft>
                <a:spcPct val="0"/>
              </a:spcAft>
              <a:defRPr/>
            </a:pPr>
            <a:endParaRPr lang="en-GB" sz="2000">
              <a:latin typeface="Century Gothic" pitchFamily="34" charset="0"/>
            </a:endParaRPr>
          </a:p>
        </p:txBody>
      </p:sp>
      <p:pic>
        <p:nvPicPr>
          <p:cNvPr id="3093" name="Picture 21" descr="C:\Users\Jill\AppData\Local\Microsoft\Windows\Temporary Internet Files\Content.IE5\GF5IHVZB\procrastinate[1].gif"/>
          <p:cNvPicPr>
            <a:picLocks noChangeAspect="1" noChangeArrowheads="1"/>
          </p:cNvPicPr>
          <p:nvPr/>
        </p:nvPicPr>
        <p:blipFill>
          <a:blip r:embed="rId4"/>
          <a:stretch>
            <a:fillRect/>
          </a:stretch>
        </p:blipFill>
        <p:spPr bwMode="auto">
          <a:xfrm>
            <a:off x="6980644" y="2243406"/>
            <a:ext cx="2000250" cy="2667000"/>
          </a:xfrm>
          <a:prstGeom prst="rect">
            <a:avLst/>
          </a:prstGeom>
          <a:noFill/>
        </p:spPr>
      </p:pic>
    </p:spTree>
    <p:extLst>
      <p:ext uri="{BB962C8B-B14F-4D97-AF65-F5344CB8AC3E}">
        <p14:creationId xmlns:p14="http://schemas.microsoft.com/office/powerpoint/2010/main" val="262966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GB"/>
          </a:p>
        </p:txBody>
      </p:sp>
      <p:sp>
        <p:nvSpPr>
          <p:cNvPr id="6" name="Subtitle 5"/>
          <p:cNvSpPr>
            <a:spLocks noGrp="1"/>
          </p:cNvSpPr>
          <p:nvPr>
            <p:ph type="subTitle" idx="1"/>
          </p:nvPr>
        </p:nvSpPr>
        <p:spPr/>
        <p:txBody>
          <a:bodyPr/>
          <a:lstStyle/>
          <a:p>
            <a:endParaRPr lang="en-GB"/>
          </a:p>
        </p:txBody>
      </p:sp>
      <p:pic>
        <p:nvPicPr>
          <p:cNvPr id="1026" name="Picture 2" descr="Powerpoi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p:cNvSpPr/>
          <p:nvPr/>
        </p:nvSpPr>
        <p:spPr>
          <a:xfrm>
            <a:off x="210388" y="1000108"/>
            <a:ext cx="7794529" cy="1189909"/>
          </a:xfrm>
          <a:prstGeom prst="rect">
            <a:avLst/>
          </a:prstGeom>
        </p:spPr>
        <p:txBody>
          <a:bodyPr wrap="square">
            <a:spAutoFit/>
          </a:bodyPr>
          <a:lstStyle/>
          <a:p>
            <a:pPr marL="0" indent="0" algn="ctr">
              <a:buFont typeface="Wingdings 2" pitchFamily="18" charset="2"/>
              <a:buNone/>
            </a:pPr>
            <a:r>
              <a:rPr lang="cy-GB" sz="2400" b="1" i="0" u="none" strike="noStrike" cap="none" baseline="0">
                <a:solidFill>
                  <a:srgbClr val="0070C0"/>
                </a:solidFill>
                <a:effectLst/>
                <a:uFillTx/>
                <a:latin typeface="Century Gothic"/>
              </a:rPr>
              <a:t>Mae oedi yn deillio o reolau di-fudd </a:t>
            </a:r>
          </a:p>
          <a:p>
            <a:pPr marL="0" indent="0" algn="ctr">
              <a:buFont typeface="Wingdings 2" pitchFamily="18" charset="2"/>
              <a:buNone/>
            </a:pPr>
            <a:r>
              <a:rPr lang="cy-GB" sz="2400" b="1" i="0" u="none" strike="noStrike" cap="none" baseline="0">
                <a:solidFill>
                  <a:srgbClr val="0070C0"/>
                </a:solidFill>
                <a:effectLst/>
                <a:uFillTx/>
                <a:latin typeface="Century Gothic"/>
              </a:rPr>
              <a:t>a rhagdybiaethau am yr hyn rydym yn ei ddisgwyl gennym ni ein hunain a'r byd.  </a:t>
            </a:r>
          </a:p>
        </p:txBody>
      </p:sp>
      <p:pic>
        <p:nvPicPr>
          <p:cNvPr id="8" name="Picture 2"/>
          <p:cNvPicPr>
            <a:picLocks noChangeAspect="1" noChangeArrowheads="1"/>
          </p:cNvPicPr>
          <p:nvPr/>
        </p:nvPicPr>
        <p:blipFill>
          <a:blip r:embed="rId4"/>
          <a:stretch>
            <a:fillRect/>
          </a:stretch>
        </p:blipFill>
        <p:spPr bwMode="auto">
          <a:xfrm>
            <a:off x="1714480" y="2214554"/>
            <a:ext cx="3740150" cy="1330325"/>
          </a:xfrm>
          <a:prstGeom prst="rect">
            <a:avLst/>
          </a:prstGeom>
          <a:noFill/>
          <a:ln w="9525">
            <a:noFill/>
            <a:miter lim="800000"/>
          </a:ln>
        </p:spPr>
      </p:pic>
      <p:pic>
        <p:nvPicPr>
          <p:cNvPr id="9" name="Picture 3"/>
          <p:cNvPicPr>
            <a:picLocks noChangeAspect="1" noChangeArrowheads="1"/>
          </p:cNvPicPr>
          <p:nvPr/>
        </p:nvPicPr>
        <p:blipFill>
          <a:blip r:embed="rId5"/>
          <a:stretch>
            <a:fillRect/>
          </a:stretch>
        </p:blipFill>
        <p:spPr bwMode="auto">
          <a:xfrm>
            <a:off x="571472" y="3214686"/>
            <a:ext cx="1800225" cy="2533650"/>
          </a:xfrm>
          <a:prstGeom prst="rect">
            <a:avLst/>
          </a:prstGeom>
          <a:noFill/>
          <a:ln w="9525">
            <a:noFill/>
            <a:miter lim="800000"/>
          </a:ln>
        </p:spPr>
      </p:pic>
      <p:pic>
        <p:nvPicPr>
          <p:cNvPr id="4106" name="Picture 10" descr="C:\Users\Jill\AppData\Local\Microsoft\Windows\Temporary Internet Files\Content.IE5\2S0F48EX\fail[1].jpg"/>
          <p:cNvPicPr>
            <a:picLocks noChangeAspect="1" noChangeArrowheads="1"/>
          </p:cNvPicPr>
          <p:nvPr/>
        </p:nvPicPr>
        <p:blipFill>
          <a:blip r:embed="rId6"/>
          <a:stretch>
            <a:fillRect/>
          </a:stretch>
        </p:blipFill>
        <p:spPr bwMode="auto">
          <a:xfrm>
            <a:off x="5930910" y="2171700"/>
            <a:ext cx="3143250" cy="3143250"/>
          </a:xfrm>
          <a:prstGeom prst="rect">
            <a:avLst/>
          </a:prstGeom>
          <a:noFill/>
        </p:spPr>
      </p:pic>
      <p:sp>
        <p:nvSpPr>
          <p:cNvPr id="10" name="TextBox 9"/>
          <p:cNvSpPr txBox="1"/>
          <p:nvPr/>
        </p:nvSpPr>
        <p:spPr>
          <a:xfrm>
            <a:off x="6143635" y="5357826"/>
            <a:ext cx="2717359" cy="366126"/>
          </a:xfrm>
          <a:prstGeom prst="rect">
            <a:avLst/>
          </a:prstGeom>
          <a:noFill/>
        </p:spPr>
        <p:txBody>
          <a:bodyPr wrap="square" rtlCol="0">
            <a:spAutoFit/>
          </a:bodyPr>
          <a:lstStyle/>
          <a:p>
            <a:r>
              <a:rPr lang="cy-GB" sz="1800" b="0" i="0" u="none" strike="noStrike" cap="none" baseline="0">
                <a:solidFill>
                  <a:srgbClr val="FF0000"/>
                </a:solidFill>
                <a:effectLst/>
                <a:uFillTx/>
                <a:latin typeface="Century Gothic"/>
              </a:rPr>
              <a:t>Cylch oedi</a:t>
            </a:r>
          </a:p>
        </p:txBody>
      </p:sp>
    </p:spTree>
    <p:extLst>
      <p:ext uri="{BB962C8B-B14F-4D97-AF65-F5344CB8AC3E}">
        <p14:creationId xmlns:p14="http://schemas.microsoft.com/office/powerpoint/2010/main" val="2629669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58E98866DFD245B9D0E18596F05661" ma:contentTypeVersion="7" ma:contentTypeDescription="Create a new document." ma:contentTypeScope="" ma:versionID="e4f4dd90a19f48dc189762da1c143634">
  <xsd:schema xmlns:xsd="http://www.w3.org/2001/XMLSchema" xmlns:xs="http://www.w3.org/2001/XMLSchema" xmlns:p="http://schemas.microsoft.com/office/2006/metadata/properties" xmlns:ns3="3da09709-1773-4314-a174-55395cd16391" xmlns:ns4="d8bf8bef-0b82-4986-a401-43264cccf55c" targetNamespace="http://schemas.microsoft.com/office/2006/metadata/properties" ma:root="true" ma:fieldsID="2165449b1a3f3c1f9bb8d59a16621f3c" ns3:_="" ns4:_="">
    <xsd:import namespace="3da09709-1773-4314-a174-55395cd16391"/>
    <xsd:import namespace="d8bf8bef-0b82-4986-a401-43264cccf55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09709-1773-4314-a174-55395cd163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bf8bef-0b82-4986-a401-43264cccf5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209D6F-F8BA-42F0-9514-31099C86F1F9}">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8bf8bef-0b82-4986-a401-43264cccf55c"/>
    <ds:schemaRef ds:uri="3da09709-1773-4314-a174-55395cd16391"/>
    <ds:schemaRef ds:uri="http://www.w3.org/XML/1998/namespace"/>
  </ds:schemaRefs>
</ds:datastoreItem>
</file>

<file path=customXml/itemProps2.xml><?xml version="1.0" encoding="utf-8"?>
<ds:datastoreItem xmlns:ds="http://schemas.openxmlformats.org/officeDocument/2006/customXml" ds:itemID="{7304201A-39E3-45C5-989D-59B04646F1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09709-1773-4314-a174-55395cd16391"/>
    <ds:schemaRef ds:uri="d8bf8bef-0b82-4986-a401-43264cccf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1F705D-9451-4C8D-86FD-4244B940D7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4108</TotalTime>
  <Words>3969</Words>
  <Application>Microsoft Office PowerPoint</Application>
  <PresentationFormat>On-screen Show (4:3)</PresentationFormat>
  <Paragraphs>462</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PROCRASTINATION WORKSHOP</dc:title>
  <dc:creator>Owner</dc:creator>
  <cp:lastModifiedBy>Helen Williams</cp:lastModifiedBy>
  <cp:revision>318</cp:revision>
  <cp:lastPrinted>2016-11-22T15:17:03Z</cp:lastPrinted>
  <dcterms:created xsi:type="dcterms:W3CDTF">2010-03-04T11:05:58Z</dcterms:created>
  <dcterms:modified xsi:type="dcterms:W3CDTF">2020-05-13T10:54:51Z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0x010100BD58E98866DFD245B9D0E18596F05661</vt:lpwstr>
  </property>
</Properties>
</file>